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364" r:id="rId3"/>
    <p:sldId id="362" r:id="rId4"/>
    <p:sldId id="365" r:id="rId5"/>
    <p:sldId id="369" r:id="rId6"/>
    <p:sldId id="366" r:id="rId7"/>
    <p:sldId id="370" r:id="rId8"/>
    <p:sldId id="371" r:id="rId9"/>
    <p:sldId id="372" r:id="rId10"/>
    <p:sldId id="385" r:id="rId11"/>
    <p:sldId id="373" r:id="rId12"/>
    <p:sldId id="376" r:id="rId13"/>
    <p:sldId id="377" r:id="rId14"/>
    <p:sldId id="382" r:id="rId15"/>
    <p:sldId id="378" r:id="rId16"/>
    <p:sldId id="379" r:id="rId17"/>
    <p:sldId id="386" r:id="rId18"/>
    <p:sldId id="380" r:id="rId19"/>
    <p:sldId id="383" r:id="rId20"/>
    <p:sldId id="384" r:id="rId21"/>
    <p:sldId id="381" r:id="rId22"/>
    <p:sldId id="374" r:id="rId23"/>
    <p:sldId id="375" r:id="rId24"/>
  </p:sldIdLst>
  <p:sldSz cx="12192000" cy="6858000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FF"/>
    <a:srgbClr val="FFFFFF"/>
    <a:srgbClr val="926744"/>
    <a:srgbClr val="6C6A68"/>
    <a:srgbClr val="E9E9E6"/>
    <a:srgbClr val="E2BAC1"/>
    <a:srgbClr val="E2BAC2"/>
    <a:srgbClr val="E2D7D2"/>
    <a:srgbClr val="E2A6AD"/>
    <a:srgbClr val="DEAC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486" autoAdjust="0"/>
    <p:restoredTop sz="94698" autoAdjust="0"/>
  </p:normalViewPr>
  <p:slideViewPr>
    <p:cSldViewPr showGuides="1">
      <p:cViewPr varScale="1">
        <p:scale>
          <a:sx n="118" d="100"/>
          <a:sy n="118" d="100"/>
        </p:scale>
        <p:origin x="132" y="31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363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14393" cy="467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8871" y="0"/>
            <a:ext cx="3014393" cy="467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04E5E-B41D-44BD-9EDC-D85547D70DD6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63638"/>
            <a:ext cx="5583238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6114" y="4479687"/>
            <a:ext cx="5562610" cy="366577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1738"/>
            <a:ext cx="3014393" cy="4673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8871" y="8841738"/>
            <a:ext cx="3014393" cy="4673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2FA050-8F7D-4673-8CBD-FB1259955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383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FA050-8F7D-4673-8CBD-FB125995575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5728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colors</a:t>
            </a:r>
          </a:p>
          <a:p>
            <a:r>
              <a:rPr lang="en-US" dirty="0"/>
              <a:t>Explain shapes</a:t>
            </a:r>
          </a:p>
          <a:p>
            <a:r>
              <a:rPr lang="en-US" dirty="0"/>
              <a:t>Number indicate concentration of PFOA</a:t>
            </a:r>
          </a:p>
          <a:p>
            <a:r>
              <a:rPr lang="en-US" dirty="0"/>
              <a:t>Contamination in BR and OB</a:t>
            </a:r>
          </a:p>
          <a:p>
            <a:r>
              <a:rPr lang="en-US" dirty="0"/>
              <a:t>Show 3 sources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FA050-8F7D-4673-8CBD-FB125995575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2374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colors</a:t>
            </a:r>
          </a:p>
          <a:p>
            <a:r>
              <a:rPr lang="en-US" dirty="0"/>
              <a:t>Explain shapes</a:t>
            </a:r>
          </a:p>
          <a:p>
            <a:r>
              <a:rPr lang="en-US" dirty="0"/>
              <a:t>Number indicate concentration of PFOS</a:t>
            </a:r>
          </a:p>
          <a:p>
            <a:r>
              <a:rPr lang="en-US" dirty="0"/>
              <a:t>Contamination in BR and OB – only greater than AGQS in OB</a:t>
            </a:r>
          </a:p>
          <a:p>
            <a:r>
              <a:rPr lang="en-US" dirty="0"/>
              <a:t>Show 2 sources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FA050-8F7D-4673-8CBD-FB125995575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90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10 PFAS</a:t>
            </a:r>
          </a:p>
          <a:p>
            <a:r>
              <a:rPr lang="en-US" dirty="0"/>
              <a:t>Colors – size of pie slice based on ratio of concentrations of each compound</a:t>
            </a:r>
          </a:p>
          <a:p>
            <a:r>
              <a:rPr lang="en-US" dirty="0"/>
              <a:t>Numbers sum of concentration of the 10 compounds</a:t>
            </a:r>
          </a:p>
          <a:p>
            <a:r>
              <a:rPr lang="en-US" dirty="0"/>
              <a:t>Size of pie relative to total concentration</a:t>
            </a:r>
          </a:p>
          <a:p>
            <a:r>
              <a:rPr lang="en-US" dirty="0"/>
              <a:t>Wells at fire station – logs of green and yellow</a:t>
            </a:r>
          </a:p>
          <a:p>
            <a:r>
              <a:rPr lang="en-US" dirty="0"/>
              <a:t>Wells along </a:t>
            </a:r>
            <a:r>
              <a:rPr lang="en-US" dirty="0" err="1"/>
              <a:t>rockrimmon</a:t>
            </a:r>
            <a:r>
              <a:rPr lang="en-US" dirty="0"/>
              <a:t> and toward great pond pretty similar</a:t>
            </a:r>
          </a:p>
          <a:p>
            <a:r>
              <a:rPr lang="en-US" dirty="0"/>
              <a:t>A bit different near great pond – could be different source, could be different due to distance from source</a:t>
            </a:r>
          </a:p>
          <a:p>
            <a:r>
              <a:rPr lang="en-US" dirty="0"/>
              <a:t>Other source north – higher concentrations</a:t>
            </a:r>
          </a:p>
          <a:p>
            <a:r>
              <a:rPr lang="en-US" dirty="0"/>
              <a:t>	much more PFOS</a:t>
            </a:r>
          </a:p>
          <a:p>
            <a:r>
              <a:rPr lang="en-US" dirty="0"/>
              <a:t>	likely upgradient of fire station</a:t>
            </a:r>
          </a:p>
          <a:p>
            <a:r>
              <a:rPr lang="en-US" dirty="0"/>
              <a:t>	don’t know for sure which way groundwater flows up there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FA050-8F7D-4673-8CBD-FB125995575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8532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FA050-8F7D-4673-8CBD-FB125995575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7884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FA050-8F7D-4673-8CBD-FB125995575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4581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FA050-8F7D-4673-8CBD-FB125995575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8719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FA050-8F7D-4673-8CBD-FB125995575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9751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10 PFAS</a:t>
            </a:r>
          </a:p>
          <a:p>
            <a:r>
              <a:rPr lang="en-US" dirty="0"/>
              <a:t>Colors – size of pie slice based on ratio of concentrations of each compound</a:t>
            </a:r>
          </a:p>
          <a:p>
            <a:r>
              <a:rPr lang="en-US" dirty="0"/>
              <a:t>Numbers sum of concentration of the 10 compounds</a:t>
            </a:r>
          </a:p>
          <a:p>
            <a:r>
              <a:rPr lang="en-US" dirty="0"/>
              <a:t>Size of pie relative to total concentration</a:t>
            </a:r>
          </a:p>
          <a:p>
            <a:r>
              <a:rPr lang="en-US" dirty="0"/>
              <a:t>Wells at fire station – logs of green and yellow</a:t>
            </a:r>
          </a:p>
          <a:p>
            <a:r>
              <a:rPr lang="en-US" dirty="0"/>
              <a:t>Wells along </a:t>
            </a:r>
            <a:r>
              <a:rPr lang="en-US" dirty="0" err="1"/>
              <a:t>rockrimmon</a:t>
            </a:r>
            <a:r>
              <a:rPr lang="en-US" dirty="0"/>
              <a:t> and toward great pond pretty similar</a:t>
            </a:r>
          </a:p>
          <a:p>
            <a:r>
              <a:rPr lang="en-US" dirty="0"/>
              <a:t>A bit different near great pond – could be different source, could be different due to distance from source</a:t>
            </a:r>
          </a:p>
          <a:p>
            <a:r>
              <a:rPr lang="en-US" dirty="0"/>
              <a:t>Other source north – higher concentrations</a:t>
            </a:r>
          </a:p>
          <a:p>
            <a:r>
              <a:rPr lang="en-US" dirty="0"/>
              <a:t>	much more PFOS</a:t>
            </a:r>
          </a:p>
          <a:p>
            <a:r>
              <a:rPr lang="en-US" dirty="0"/>
              <a:t>	likely upgradient of fire station</a:t>
            </a:r>
          </a:p>
          <a:p>
            <a:r>
              <a:rPr lang="en-US" dirty="0"/>
              <a:t>	don’t know for sure which way groundwater flows up there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FA050-8F7D-4673-8CBD-FB125995575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9244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FA050-8F7D-4673-8CBD-FB125995575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160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FA050-8F7D-4673-8CBD-FB125995575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103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FA050-8F7D-4673-8CBD-FB125995575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6706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FA050-8F7D-4673-8CBD-FB125995575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924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FA050-8F7D-4673-8CBD-FB125995575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9444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FA050-8F7D-4673-8CBD-FB125995575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1577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FA050-8F7D-4673-8CBD-FB125995575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924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FA050-8F7D-4673-8CBD-FB125995575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687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6750" y="763588"/>
            <a:ext cx="5581650" cy="3140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Underground</a:t>
            </a:r>
          </a:p>
          <a:p>
            <a:r>
              <a:rPr lang="en-US" dirty="0"/>
              <a:t>	overburden – made up of sand, gravel, silt, clay</a:t>
            </a:r>
          </a:p>
          <a:p>
            <a:r>
              <a:rPr lang="en-US" dirty="0"/>
              <a:t>	bedrock – solid rock – but it has cracks or fractures</a:t>
            </a:r>
          </a:p>
          <a:p>
            <a:r>
              <a:rPr lang="en-US" dirty="0"/>
              <a:t>Groundwater</a:t>
            </a:r>
          </a:p>
          <a:p>
            <a:r>
              <a:rPr lang="en-US" dirty="0"/>
              <a:t>	water in the spaces between sand grains or in the fractures of bedrock</a:t>
            </a:r>
          </a:p>
          <a:p>
            <a:r>
              <a:rPr lang="en-US" dirty="0"/>
              <a:t>Water Table	</a:t>
            </a:r>
          </a:p>
          <a:p>
            <a:r>
              <a:rPr lang="en-US" dirty="0"/>
              <a:t>	 top of water underground</a:t>
            </a:r>
          </a:p>
          <a:p>
            <a:r>
              <a:rPr lang="en-US" dirty="0"/>
              <a:t>	well fills with water – that is water table.</a:t>
            </a:r>
          </a:p>
          <a:p>
            <a:r>
              <a:rPr lang="en-US" dirty="0"/>
              <a:t>Overburden Wells – 20-50’ deep</a:t>
            </a:r>
          </a:p>
          <a:p>
            <a:r>
              <a:rPr lang="en-US" dirty="0"/>
              <a:t>Bedrock wells 100 to several hundred feet deep</a:t>
            </a:r>
          </a:p>
          <a:p>
            <a:r>
              <a:rPr lang="en-US" dirty="0"/>
              <a:t>Contamination gets on the ground, rain makes it soak down to the water table</a:t>
            </a:r>
          </a:p>
          <a:p>
            <a:r>
              <a:rPr lang="en-US" dirty="0"/>
              <a:t>Water moves underground – very slowly, goes downhill</a:t>
            </a:r>
          </a:p>
          <a:p>
            <a:r>
              <a:rPr lang="en-US" dirty="0"/>
              <a:t>Concentrations of contaminants decrease as groundwater moves further from source, composition can also change as contaminants degrade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FA050-8F7D-4673-8CBD-FB125995575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425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FA050-8F7D-4673-8CBD-FB125995575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422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FA050-8F7D-4673-8CBD-FB125995575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806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FA050-8F7D-4673-8CBD-FB125995575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24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colors in relation to AGQS</a:t>
            </a:r>
          </a:p>
          <a:p>
            <a:r>
              <a:rPr lang="en-US" dirty="0"/>
              <a:t>Explain shapes</a:t>
            </a:r>
          </a:p>
          <a:p>
            <a:r>
              <a:rPr lang="en-US" dirty="0"/>
              <a:t>Explain outlines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FA050-8F7D-4673-8CBD-FB125995575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052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colors</a:t>
            </a:r>
          </a:p>
          <a:p>
            <a:r>
              <a:rPr lang="en-US" dirty="0"/>
              <a:t>Explain shapes</a:t>
            </a:r>
          </a:p>
          <a:p>
            <a:r>
              <a:rPr lang="en-US" dirty="0"/>
              <a:t>Number indicate concentration of PFOA</a:t>
            </a:r>
          </a:p>
          <a:p>
            <a:r>
              <a:rPr lang="en-US" dirty="0"/>
              <a:t>Contamination in BR and OB</a:t>
            </a:r>
          </a:p>
          <a:p>
            <a:r>
              <a:rPr lang="en-US" dirty="0"/>
              <a:t>Show 3 sources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FA050-8F7D-4673-8CBD-FB125995575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981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Copy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82E2A-D460-40BA-AE6A-9770D56943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3" y="254209"/>
            <a:ext cx="11887199" cy="1801896"/>
          </a:xfrm>
        </p:spPr>
        <p:txBody>
          <a:bodyPr anchor="ctr">
            <a:norm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173E1C-B3FD-46CC-9E41-182287A403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3" y="2056109"/>
            <a:ext cx="11887199" cy="1372895"/>
          </a:xfrm>
        </p:spPr>
        <p:txBody>
          <a:bodyPr anchor="ctr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solidFill>
                  <a:srgbClr val="6C6A68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subtitle, venue, date, and authors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2FC3285-8A5B-4265-A877-B5954A00C0DB}"/>
              </a:ext>
            </a:extLst>
          </p:cNvPr>
          <p:cNvSpPr/>
          <p:nvPr userDrawn="1"/>
        </p:nvSpPr>
        <p:spPr>
          <a:xfrm>
            <a:off x="8974704" y="6248400"/>
            <a:ext cx="3217296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4A7DD2-2DF8-4818-A541-BB640C297714}"/>
              </a:ext>
            </a:extLst>
          </p:cNvPr>
          <p:cNvSpPr/>
          <p:nvPr userDrawn="1"/>
        </p:nvSpPr>
        <p:spPr>
          <a:xfrm>
            <a:off x="0" y="6019800"/>
            <a:ext cx="3149600" cy="838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05568AF5-B81F-47E3-8209-3CA526586358}"/>
              </a:ext>
            </a:extLst>
          </p:cNvPr>
          <p:cNvSpPr txBox="1">
            <a:spLocks/>
          </p:cNvSpPr>
          <p:nvPr userDrawn="1"/>
        </p:nvSpPr>
        <p:spPr>
          <a:xfrm>
            <a:off x="1058015" y="3355259"/>
            <a:ext cx="11246344" cy="486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DE783E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chemeClr val="tx1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/>
          </a:p>
        </p:txBody>
      </p:sp>
      <p:pic>
        <p:nvPicPr>
          <p:cNvPr id="27" name="Picture 26" descr="A close up of a white background&#10;&#10;Description automatically generated">
            <a:extLst>
              <a:ext uri="{FF2B5EF4-FFF2-40B4-BE49-F238E27FC236}">
                <a16:creationId xmlns:a16="http://schemas.microsoft.com/office/drawing/2014/main" id="{B8B30F95-AFB0-4934-AEB6-873ACB6C8A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75141" r="937" b="1"/>
          <a:stretch/>
        </p:blipFill>
        <p:spPr>
          <a:xfrm>
            <a:off x="152403" y="5486400"/>
            <a:ext cx="11887199" cy="12573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DF7AFC5-8136-4E58-A423-B1FE611E2B9C}"/>
              </a:ext>
            </a:extLst>
          </p:cNvPr>
          <p:cNvSpPr txBox="1"/>
          <p:nvPr userDrawn="1"/>
        </p:nvSpPr>
        <p:spPr>
          <a:xfrm>
            <a:off x="152403" y="6499017"/>
            <a:ext cx="11887199" cy="2616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/>
            <a:r>
              <a:rPr lang="en-US" sz="1100" i="0" baseline="0" dirty="0">
                <a:solidFill>
                  <a:schemeClr val="bg1"/>
                </a:solidFill>
              </a:rPr>
              <a:t>© Sanborn, Head &amp; Associates, Inc.</a:t>
            </a:r>
            <a:endParaRPr lang="en-US" sz="1100" i="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2A5613-4592-4E10-A443-7FADFC4FF5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1" y="3352800"/>
            <a:ext cx="11887198" cy="2040884"/>
          </a:xfrm>
          <a:prstGeom prst="rect">
            <a:avLst/>
          </a:prstGeom>
        </p:spPr>
      </p:pic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3905181F-5156-4CB4-8BD5-E0077962320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575" y="5647612"/>
            <a:ext cx="3616849" cy="95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629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E47C1-2337-4C07-9299-B48F4F30301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2403" y="814574"/>
            <a:ext cx="5941616" cy="961839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Click to edit text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01D998-8CAA-4BA6-8F15-AA5A1AA72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A1E33-8552-464B-8C26-924F26AFB26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09EB8FF-C824-4FB1-AB75-8298BA8D9C35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152406" y="1776412"/>
            <a:ext cx="5943596" cy="454363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44C0637-5DF0-42BE-B4B4-DC27E336E2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03" y="190533"/>
            <a:ext cx="11885872" cy="609568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CDDA3AB-A30A-43A4-A19B-6417310E3E7E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094019" y="1776412"/>
            <a:ext cx="5943596" cy="454363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5839D4E-DDD3-429F-9EBE-EED12C819064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094019" y="814574"/>
            <a:ext cx="5941616" cy="961839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D444F42-D75E-41AC-94A7-63733A302D88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060317" y="6320055"/>
            <a:ext cx="9522083" cy="537945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400" i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footnote text</a:t>
            </a:r>
          </a:p>
        </p:txBody>
      </p:sp>
    </p:spTree>
    <p:extLst>
      <p:ext uri="{BB962C8B-B14F-4D97-AF65-F5344CB8AC3E}">
        <p14:creationId xmlns:p14="http://schemas.microsoft.com/office/powerpoint/2010/main" val="521246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23FAB3-B651-4813-9BA4-338AC8040A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152899" y="247683"/>
            <a:ext cx="7886696" cy="603881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3663B1-E62D-4571-8F51-AAC51304C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A1E33-8552-464B-8C26-924F26AFB26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244A439-F7A1-428E-8808-7DDA0C41A31F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152406" y="1257300"/>
            <a:ext cx="3886196" cy="50292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831A33-8F32-479F-BBD9-420054B1AD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03" y="247682"/>
            <a:ext cx="3886196" cy="895318"/>
          </a:xfrm>
        </p:spPr>
        <p:txBody>
          <a:bodyPr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EC3D6EB-8C0E-44A7-BCBC-F51EE34CAFB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060317" y="6320055"/>
            <a:ext cx="9522083" cy="537945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400" i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footnote text</a:t>
            </a:r>
          </a:p>
        </p:txBody>
      </p:sp>
    </p:spTree>
    <p:extLst>
      <p:ext uri="{BB962C8B-B14F-4D97-AF65-F5344CB8AC3E}">
        <p14:creationId xmlns:p14="http://schemas.microsoft.com/office/powerpoint/2010/main" val="2590328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ar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06BCE-8E5D-42C5-86EA-88A2062551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0524" y="171455"/>
            <a:ext cx="7879077" cy="1333499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7D2AE-FE35-4B01-AA90-CE0B5CE3C8E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160524" y="1504950"/>
            <a:ext cx="7879077" cy="719482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Click to edit text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CA99F3-B690-4269-9D07-16D0BBA005C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161670" y="2224432"/>
            <a:ext cx="7763633" cy="4095618"/>
          </a:xfrm>
        </p:spPr>
        <p:txBody>
          <a:bodyPr>
            <a:normAutofit/>
          </a:bodyPr>
          <a:lstStyle>
            <a:lvl1pPr marL="228589" indent="-228589"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</a:defRPr>
            </a:lvl1pPr>
            <a:lvl2pPr marL="685766" indent="-228589"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1142942" indent="-228589"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</a:defRPr>
            </a:lvl3pPr>
            <a:lvl4pPr marL="1600120" indent="-228589"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4pPr>
            <a:lvl5pPr marL="2057298" indent="-228589"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761926-7986-4000-8752-EA66F6286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2400" y="1314450"/>
            <a:ext cx="3893825" cy="5005600"/>
          </a:xfrm>
        </p:spPr>
        <p:txBody>
          <a:bodyPr>
            <a:normAutofit/>
          </a:bodyPr>
          <a:lstStyle>
            <a:lvl1pPr marL="228589" indent="-228589">
              <a:buClr>
                <a:schemeClr val="bg1"/>
              </a:buClr>
              <a:buFont typeface="Wingdings" panose="05000000000000000000" pitchFamily="2" charset="2"/>
              <a:buChar char="§"/>
              <a:defRPr sz="3600">
                <a:solidFill>
                  <a:schemeClr val="bg1"/>
                </a:solidFill>
              </a:defRPr>
            </a:lvl1pPr>
            <a:lvl2pPr marL="685766" indent="-228589">
              <a:buClr>
                <a:schemeClr val="bg1"/>
              </a:buClr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</a:defRPr>
            </a:lvl2pPr>
            <a:lvl3pPr marL="1142942" indent="-228589"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</a:defRPr>
            </a:lvl3pPr>
            <a:lvl4pPr marL="1600120" indent="-228589">
              <a:buClr>
                <a:schemeClr val="bg1"/>
              </a:buClr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4pPr>
            <a:lvl5pPr marL="2057298" indent="-228589">
              <a:buClr>
                <a:schemeClr val="bg1"/>
              </a:buClr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E47C1-2337-4C07-9299-B48F4F30301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2400" y="238129"/>
            <a:ext cx="3893825" cy="1076325"/>
          </a:xfrm>
        </p:spPr>
        <p:txBody>
          <a:bodyPr anchor="b">
            <a:noAutofit/>
          </a:bodyPr>
          <a:lstStyle>
            <a:lvl1pPr marL="0" indent="0">
              <a:buNone/>
              <a:defRPr sz="3600" b="1" cap="none" baseline="0">
                <a:solidFill>
                  <a:schemeClr val="bg1"/>
                </a:solidFill>
                <a:latin typeface="+mn-lt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7E743ED-172F-40AC-BE47-8A7E9323DFD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582400" y="6594438"/>
            <a:ext cx="615525" cy="2635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25000"/>
                  </a:schemeClr>
                </a:solidFill>
              </a:defRPr>
            </a:lvl1pPr>
          </a:lstStyle>
          <a:p>
            <a:fld id="{63AA1E33-8552-464B-8C26-924F26AFB2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A069C43-C752-4619-8899-3602D0DAC71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060317" y="6320055"/>
            <a:ext cx="9522083" cy="537945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400" i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footnote text</a:t>
            </a:r>
          </a:p>
        </p:txBody>
      </p:sp>
    </p:spTree>
    <p:extLst>
      <p:ext uri="{BB962C8B-B14F-4D97-AF65-F5344CB8AC3E}">
        <p14:creationId xmlns:p14="http://schemas.microsoft.com/office/powerpoint/2010/main" val="3494961044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E3FE7-3CE8-445D-9D38-1DDBC2D9C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FD6808-33B9-438D-A1E2-1A99DBEE3D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2403" y="952500"/>
            <a:ext cx="11887197" cy="53675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4AA37B-195B-43EC-81CF-292108264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A1E33-8552-464B-8C26-924F26AFB26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CA0E29F-6BB5-433C-9009-91BD0E5D421E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060317" y="6320055"/>
            <a:ext cx="9522083" cy="537945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400" i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footnote text</a:t>
            </a:r>
          </a:p>
        </p:txBody>
      </p:sp>
    </p:spTree>
    <p:extLst>
      <p:ext uri="{BB962C8B-B14F-4D97-AF65-F5344CB8AC3E}">
        <p14:creationId xmlns:p14="http://schemas.microsoft.com/office/powerpoint/2010/main" val="42431259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60677A-9547-4024-AC75-6F1BC236C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410702" y="228600"/>
            <a:ext cx="2628900" cy="6091450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97CF46-EC75-4FAC-8AF6-C6AEF1E789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2402" y="228600"/>
            <a:ext cx="9258300" cy="6091450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3F68F-51E9-41A0-B5E9-78AA7D7B9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A1E33-8552-464B-8C26-924F26AFB26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2F8D55C-42EC-40FA-A92F-BC22CDAD289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060317" y="6320055"/>
            <a:ext cx="9522083" cy="537945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400" i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footnote text</a:t>
            </a:r>
          </a:p>
        </p:txBody>
      </p:sp>
    </p:spTree>
    <p:extLst>
      <p:ext uri="{BB962C8B-B14F-4D97-AF65-F5344CB8AC3E}">
        <p14:creationId xmlns:p14="http://schemas.microsoft.com/office/powerpoint/2010/main" val="739722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ED9E4-3A6B-4D3B-8B78-05F9EDDB41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FE08-C6C7-4AE8-BDF9-79F61FD7E90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2405" y="952500"/>
            <a:ext cx="11887195" cy="536755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548A60-4F2E-4B31-BEA3-B7178ABAD7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2400" y="6589026"/>
            <a:ext cx="609600" cy="2635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25000"/>
                  </a:schemeClr>
                </a:solidFill>
              </a:defRPr>
            </a:lvl1pPr>
          </a:lstStyle>
          <a:p>
            <a:fld id="{63AA1E33-8552-464B-8C26-924F26AFB2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3BAAAB5-C585-4179-9904-BB8F765BC88D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060317" y="6320055"/>
            <a:ext cx="9522083" cy="537945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400" i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footnote text</a:t>
            </a:r>
          </a:p>
        </p:txBody>
      </p:sp>
    </p:spTree>
    <p:extLst>
      <p:ext uri="{BB962C8B-B14F-4D97-AF65-F5344CB8AC3E}">
        <p14:creationId xmlns:p14="http://schemas.microsoft.com/office/powerpoint/2010/main" val="30677266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titl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694561-18D9-4E15-BE1B-0F734A637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A1E33-8552-464B-8C26-924F26AFB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045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top)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white background&#10;&#10;Description automatically generated">
            <a:extLst>
              <a:ext uri="{FF2B5EF4-FFF2-40B4-BE49-F238E27FC236}">
                <a16:creationId xmlns:a16="http://schemas.microsoft.com/office/drawing/2014/main" id="{B714541E-6A25-4AE4-B2AD-BFB8E66696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" t="51334" r="1495" b="35241"/>
          <a:stretch/>
        </p:blipFill>
        <p:spPr>
          <a:xfrm>
            <a:off x="152400" y="228600"/>
            <a:ext cx="11887200" cy="9144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D454BA0-9109-4E3C-B2D2-9170CA7A6D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00" y="295499"/>
            <a:ext cx="11887200" cy="847505"/>
          </a:xfrm>
          <a:noFill/>
        </p:spPr>
        <p:txBody>
          <a:bodyPr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9153EEE-F6F6-4029-AED3-70BC62E7E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459522"/>
            <a:ext cx="11887200" cy="4860528"/>
          </a:xfrm>
        </p:spPr>
        <p:txBody>
          <a:bodyPr/>
          <a:lstStyle>
            <a:lvl1pPr>
              <a:defRPr sz="40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32324FD-7E44-44DC-93F7-A95F554E1C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2400" y="6594438"/>
            <a:ext cx="609600" cy="2635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25000"/>
                  </a:schemeClr>
                </a:solidFill>
              </a:defRPr>
            </a:lvl1pPr>
          </a:lstStyle>
          <a:p>
            <a:fld id="{63AA1E33-8552-464B-8C26-924F26AFB2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A8A8E85-FB3D-4416-AFB9-62F15DE6296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060317" y="6320055"/>
            <a:ext cx="9522083" cy="537945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400" i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footnote text</a:t>
            </a:r>
          </a:p>
        </p:txBody>
      </p:sp>
    </p:spTree>
    <p:extLst>
      <p:ext uri="{BB962C8B-B14F-4D97-AF65-F5344CB8AC3E}">
        <p14:creationId xmlns:p14="http://schemas.microsoft.com/office/powerpoint/2010/main" val="2590229882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de Bar w Footer &amp; Pg#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white background&#10;&#10;Description automatically generated">
            <a:extLst>
              <a:ext uri="{FF2B5EF4-FFF2-40B4-BE49-F238E27FC236}">
                <a16:creationId xmlns:a16="http://schemas.microsoft.com/office/drawing/2014/main" id="{B74BF766-934D-416E-9EEC-9EFED65CC8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" t="3183" r="67058" b="7000"/>
          <a:stretch/>
        </p:blipFill>
        <p:spPr>
          <a:xfrm>
            <a:off x="152404" y="263567"/>
            <a:ext cx="3893821" cy="6056488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D2859E-8EF0-49D3-A9F4-7D066BF1F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A1E33-8552-464B-8C26-924F26AFB26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E2ED66C-7E75-448C-A82E-155756F742E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160525" y="238129"/>
            <a:ext cx="7879075" cy="6081925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A24D6298-269E-4D74-B148-E966179808F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66701" y="1314454"/>
            <a:ext cx="3779523" cy="5066859"/>
          </a:xfrm>
        </p:spPr>
        <p:txBody>
          <a:bodyPr>
            <a:normAutofit/>
          </a:bodyPr>
          <a:lstStyle>
            <a:lvl1pPr marL="228589" indent="-228589">
              <a:buClr>
                <a:schemeClr val="bg1"/>
              </a:buClr>
              <a:buFont typeface="Wingdings" panose="05000000000000000000" pitchFamily="2" charset="2"/>
              <a:buChar char="§"/>
              <a:defRPr sz="3600">
                <a:solidFill>
                  <a:schemeClr val="bg1"/>
                </a:solidFill>
              </a:defRPr>
            </a:lvl1pPr>
            <a:lvl2pPr marL="685766" indent="-228589">
              <a:buClr>
                <a:schemeClr val="bg1"/>
              </a:buClr>
              <a:buFont typeface="Wingdings" panose="05000000000000000000" pitchFamily="2" charset="2"/>
              <a:buChar char="§"/>
              <a:defRPr sz="3200">
                <a:solidFill>
                  <a:schemeClr val="bg1"/>
                </a:solidFill>
              </a:defRPr>
            </a:lvl2pPr>
            <a:lvl3pPr marL="1142942" indent="-228589"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</a:defRPr>
            </a:lvl3pPr>
            <a:lvl4pPr marL="1600120" indent="-228589">
              <a:buClr>
                <a:schemeClr val="bg1"/>
              </a:buClr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4pPr>
            <a:lvl5pPr marL="2057298" indent="-228589">
              <a:buClr>
                <a:schemeClr val="bg1"/>
              </a:buClr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93C2679-A4A8-48C1-948F-4BCA366DE87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66701" y="238129"/>
            <a:ext cx="3779523" cy="1076325"/>
          </a:xfrm>
        </p:spPr>
        <p:txBody>
          <a:bodyPr anchor="b">
            <a:noAutofit/>
          </a:bodyPr>
          <a:lstStyle>
            <a:lvl1pPr marL="0" indent="0">
              <a:buNone/>
              <a:defRPr sz="3600" b="1" cap="none" baseline="0">
                <a:solidFill>
                  <a:schemeClr val="bg1"/>
                </a:solidFill>
                <a:latin typeface="+mn-lt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F8F7BE8-252F-4115-B0F0-38AFBAF42D2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060317" y="6320055"/>
            <a:ext cx="9522083" cy="537945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400" i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footnote text</a:t>
            </a:r>
          </a:p>
        </p:txBody>
      </p:sp>
    </p:spTree>
    <p:extLst>
      <p:ext uri="{BB962C8B-B14F-4D97-AF65-F5344CB8AC3E}">
        <p14:creationId xmlns:p14="http://schemas.microsoft.com/office/powerpoint/2010/main" val="1621196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F4C0D0A-7583-49B8-B296-B30F56E5D517}"/>
              </a:ext>
            </a:extLst>
          </p:cNvPr>
          <p:cNvSpPr/>
          <p:nvPr userDrawn="1"/>
        </p:nvSpPr>
        <p:spPr>
          <a:xfrm>
            <a:off x="8974704" y="6248400"/>
            <a:ext cx="3217296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5" name="Picture 14" descr="A close up of a white background&#10;&#10;Description automatically generated">
            <a:extLst>
              <a:ext uri="{FF2B5EF4-FFF2-40B4-BE49-F238E27FC236}">
                <a16:creationId xmlns:a16="http://schemas.microsoft.com/office/drawing/2014/main" id="{A4C912A3-DB5B-4710-A097-3ADBCD7081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64092" r="937" b="1"/>
          <a:stretch/>
        </p:blipFill>
        <p:spPr>
          <a:xfrm>
            <a:off x="152403" y="4648200"/>
            <a:ext cx="11887199" cy="21716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304F3D-142A-413B-B100-E3152EDB6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00" y="204363"/>
            <a:ext cx="11887200" cy="2684268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Thank you slide - click to </a:t>
            </a:r>
            <a:br>
              <a:rPr lang="en-US" dirty="0"/>
            </a:br>
            <a:r>
              <a:rPr lang="en-US" dirty="0"/>
              <a:t>edit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1EA612F9-5541-4AED-A796-6C7B2128771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09551" y="2897384"/>
            <a:ext cx="1645920" cy="1645920"/>
          </a:xfrm>
          <a:ln w="28575">
            <a:solidFill>
              <a:srgbClr val="DE783E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4B9A699-3363-4BBF-83B6-C5852FBA44BC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1900480" y="2897384"/>
            <a:ext cx="4240531" cy="46937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 b="1">
                <a:solidFill>
                  <a:schemeClr val="tx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Add presenter’s name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37745828-8930-4B13-AE97-CF5F2473C7DB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6304504" y="2897384"/>
            <a:ext cx="1645920" cy="1645920"/>
          </a:xfrm>
          <a:ln w="28575">
            <a:solidFill>
              <a:srgbClr val="DE783E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08D3500-60F7-4BD9-A480-9743AB25FA7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1900480" y="3375511"/>
            <a:ext cx="4240531" cy="1149229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Add presenter’s contact info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4D2FEAE-692D-4BC5-8A10-E2679748C748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7986105" y="3364517"/>
            <a:ext cx="4177139" cy="117879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Add presenter’s contact info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4093AF-B368-43A8-8846-58B5997D0010}"/>
              </a:ext>
            </a:extLst>
          </p:cNvPr>
          <p:cNvSpPr txBox="1"/>
          <p:nvPr userDrawn="1"/>
        </p:nvSpPr>
        <p:spPr>
          <a:xfrm>
            <a:off x="-28756" y="5891278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[ Boston, MA </a:t>
            </a:r>
            <a:r>
              <a:rPr lang="en-US" sz="16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| Burlington, VT | Concord, NH | Denver, CO | Philadelphia, PA | Westford, MA ]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931BE39-6E20-4458-8108-D9C2C9ACCCEF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7993034" y="2897384"/>
            <a:ext cx="4170212" cy="46937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 b="1">
                <a:solidFill>
                  <a:schemeClr val="tx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Add presenter’s name</a:t>
            </a:r>
          </a:p>
        </p:txBody>
      </p:sp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F16803DF-7E20-4D48-AC21-D854567C97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473" y="4850208"/>
            <a:ext cx="2767052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242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_Dis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F4C0D0A-7583-49B8-B296-B30F56E5D517}"/>
              </a:ext>
            </a:extLst>
          </p:cNvPr>
          <p:cNvSpPr/>
          <p:nvPr userDrawn="1"/>
        </p:nvSpPr>
        <p:spPr>
          <a:xfrm>
            <a:off x="8974704" y="6248400"/>
            <a:ext cx="3217296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5" name="Picture 14" descr="A close up of a white background&#10;&#10;Description automatically generated">
            <a:extLst>
              <a:ext uri="{FF2B5EF4-FFF2-40B4-BE49-F238E27FC236}">
                <a16:creationId xmlns:a16="http://schemas.microsoft.com/office/drawing/2014/main" id="{A4C912A3-DB5B-4710-A097-3ADBCD7081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64092" r="937" b="1"/>
          <a:stretch/>
        </p:blipFill>
        <p:spPr>
          <a:xfrm>
            <a:off x="152403" y="4724400"/>
            <a:ext cx="11887199" cy="2095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304F3D-142A-413B-B100-E3152EDB6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00" y="204363"/>
            <a:ext cx="11887200" cy="2684268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Thank you slide - click to </a:t>
            </a:r>
            <a:br>
              <a:rPr lang="en-US" dirty="0"/>
            </a:br>
            <a:r>
              <a:rPr lang="en-US" dirty="0"/>
              <a:t>edit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1EA612F9-5541-4AED-A796-6C7B2128771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09551" y="2897384"/>
            <a:ext cx="1645920" cy="1645920"/>
          </a:xfrm>
          <a:ln w="28575">
            <a:solidFill>
              <a:srgbClr val="DE783E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4B9A699-3363-4BBF-83B6-C5852FBA44BC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1900480" y="2897384"/>
            <a:ext cx="4240531" cy="46937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 b="1">
                <a:solidFill>
                  <a:schemeClr val="tx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Add presenter’s name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37745828-8930-4B13-AE97-CF5F2473C7DB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6304504" y="2897384"/>
            <a:ext cx="1645920" cy="1645920"/>
          </a:xfrm>
          <a:ln w="28575">
            <a:solidFill>
              <a:srgbClr val="DE783E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08D3500-60F7-4BD9-A480-9743AB25FA7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1900480" y="3375511"/>
            <a:ext cx="4240531" cy="1149229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Add presenter’s contact info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4D2FEAE-692D-4BC5-8A10-E2679748C748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7986105" y="3364517"/>
            <a:ext cx="4177139" cy="117879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Add presenter’s contact info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4093AF-B368-43A8-8846-58B5997D0010}"/>
              </a:ext>
            </a:extLst>
          </p:cNvPr>
          <p:cNvSpPr txBox="1"/>
          <p:nvPr userDrawn="1"/>
        </p:nvSpPr>
        <p:spPr>
          <a:xfrm>
            <a:off x="-28756" y="5781575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[ Boston, MA </a:t>
            </a:r>
            <a:r>
              <a:rPr lang="en-US" sz="16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| Burlington, VT | Concord, NH | Denver, CO | Philadelphia, PA | Westford, MA ]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931BE39-6E20-4458-8108-D9C2C9ACCCEF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7993034" y="2897384"/>
            <a:ext cx="4170212" cy="46937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 b="1">
                <a:solidFill>
                  <a:schemeClr val="tx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Add presenter’s name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046D9D-94CD-438D-8DB3-DFE04339F099}"/>
              </a:ext>
            </a:extLst>
          </p:cNvPr>
          <p:cNvSpPr txBox="1"/>
          <p:nvPr userDrawn="1"/>
        </p:nvSpPr>
        <p:spPr>
          <a:xfrm>
            <a:off x="152403" y="6349827"/>
            <a:ext cx="11887199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9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This presentation may contain copyrighted material. Typically, citations are provided for information purposes for information and data used from third parties. This educational presentation is a summary overview and does not replace professional judgment. Please contact the authors prior to any use, copying, or distributing of the materials. </a:t>
            </a:r>
          </a:p>
        </p:txBody>
      </p:sp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F82471D2-977D-4BA4-9987-962F8A5A3C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473" y="4850208"/>
            <a:ext cx="2767052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859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 title no content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694561-18D9-4E15-BE1B-0F734A637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A1E33-8552-464B-8C26-924F26AFB26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26CC0F-6675-4BC0-9DDB-361369F4D113}"/>
              </a:ext>
            </a:extLst>
          </p:cNvPr>
          <p:cNvSpPr/>
          <p:nvPr userDrawn="1"/>
        </p:nvSpPr>
        <p:spPr>
          <a:xfrm>
            <a:off x="0" y="6324600"/>
            <a:ext cx="2032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620840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bottom)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9E489D7-0388-4FF7-9F08-CCE77EA88D9A}"/>
              </a:ext>
            </a:extLst>
          </p:cNvPr>
          <p:cNvSpPr/>
          <p:nvPr userDrawn="1"/>
        </p:nvSpPr>
        <p:spPr>
          <a:xfrm>
            <a:off x="8420102" y="5943600"/>
            <a:ext cx="37719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6" descr="A close up of a white background&#10;&#10;Description automatically generated">
            <a:extLst>
              <a:ext uri="{FF2B5EF4-FFF2-40B4-BE49-F238E27FC236}">
                <a16:creationId xmlns:a16="http://schemas.microsoft.com/office/drawing/2014/main" id="{FE71DF01-0DE7-49E6-9441-B3E19AC9DF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78455" r="937" b="1"/>
          <a:stretch/>
        </p:blipFill>
        <p:spPr>
          <a:xfrm>
            <a:off x="150419" y="5334000"/>
            <a:ext cx="11887199" cy="147917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3B29629-27B6-4EC4-9310-42189846A051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150419" y="342897"/>
            <a:ext cx="11887199" cy="4914903"/>
          </a:xfr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  <a:lvl2pPr>
              <a:defRPr sz="3600">
                <a:solidFill>
                  <a:schemeClr val="tx1"/>
                </a:solidFill>
              </a:defRPr>
            </a:lvl2pPr>
            <a:lvl3pPr>
              <a:defRPr sz="3200">
                <a:solidFill>
                  <a:schemeClr val="tx1"/>
                </a:solidFill>
              </a:defRPr>
            </a:lvl3pPr>
            <a:lvl4pPr>
              <a:defRPr sz="2800">
                <a:solidFill>
                  <a:schemeClr val="tx1"/>
                </a:solidFill>
              </a:defRPr>
            </a:lvl4pPr>
            <a:lvl5pPr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A28CE8E-D5BC-4762-9F67-F97864FFD2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00" y="5667599"/>
            <a:ext cx="11887200" cy="847505"/>
          </a:xfrm>
          <a:noFill/>
        </p:spPr>
        <p:txBody>
          <a:bodyPr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247168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8CF3FD-C191-40CC-AB2D-B935A5614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3" y="190533"/>
            <a:ext cx="11885872" cy="7619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52E209-6CA0-458E-AE4E-F2B7AB7E0A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3" y="952504"/>
            <a:ext cx="11887197" cy="5372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1C5823-D6B4-4886-A497-1FE2C8FE3C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2401" y="6594438"/>
            <a:ext cx="613452" cy="2635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25000"/>
                  </a:schemeClr>
                </a:solidFill>
              </a:defRPr>
            </a:lvl1pPr>
          </a:lstStyle>
          <a:p>
            <a:fld id="{63AA1E33-8552-464B-8C26-924F26AFB2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FE9E18-378E-4972-9E8B-E965470DF1EF}"/>
              </a:ext>
            </a:extLst>
          </p:cNvPr>
          <p:cNvSpPr/>
          <p:nvPr userDrawn="1"/>
        </p:nvSpPr>
        <p:spPr>
          <a:xfrm>
            <a:off x="4152900" y="97520"/>
            <a:ext cx="3886200" cy="9144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C99EAEA-F980-41F9-B88B-F36F0F8DDA9E}"/>
              </a:ext>
            </a:extLst>
          </p:cNvPr>
          <p:cNvSpPr/>
          <p:nvPr userDrawn="1"/>
        </p:nvSpPr>
        <p:spPr>
          <a:xfrm>
            <a:off x="152403" y="97520"/>
            <a:ext cx="3886199" cy="91440"/>
          </a:xfrm>
          <a:prstGeom prst="rect">
            <a:avLst/>
          </a:prstGeom>
          <a:solidFill>
            <a:srgbClr val="DE78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7D0440E-6E48-4011-BE91-CC9135A1D671}"/>
              </a:ext>
            </a:extLst>
          </p:cNvPr>
          <p:cNvSpPr/>
          <p:nvPr userDrawn="1"/>
        </p:nvSpPr>
        <p:spPr>
          <a:xfrm>
            <a:off x="8153396" y="97520"/>
            <a:ext cx="3889248" cy="9144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E70508-945F-4FAC-98AF-4F253A3DAA0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52400" y="6365838"/>
            <a:ext cx="1729409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1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50" r:id="rId2"/>
    <p:sldLayoutId id="2147483655" r:id="rId3"/>
    <p:sldLayoutId id="2147483664" r:id="rId4"/>
    <p:sldLayoutId id="2147483679" r:id="rId5"/>
    <p:sldLayoutId id="2147483680" r:id="rId6"/>
    <p:sldLayoutId id="2147483651" r:id="rId7"/>
    <p:sldLayoutId id="2147483681" r:id="rId8"/>
    <p:sldLayoutId id="2147483661" r:id="rId9"/>
    <p:sldLayoutId id="2147483653" r:id="rId10"/>
    <p:sldLayoutId id="2147483657" r:id="rId11"/>
    <p:sldLayoutId id="2147483660" r:id="rId12"/>
    <p:sldLayoutId id="2147483658" r:id="rId13"/>
    <p:sldLayoutId id="2147483659" r:id="rId14"/>
  </p:sldLayoutIdLst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4479" indent="-344479" algn="l" defTabSz="914354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Wingdings" panose="05000000000000000000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44" indent="-284156" algn="l" defTabSz="914354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Wingdings" panose="05000000000000000000" pitchFamily="2" charset="2"/>
        <a:buChar char="§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Asheehan@sanbornhead.com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hyperlink" Target="mailto:Szemba@sanbornhead.com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oodfreephotos.com/other-photos/cars-driving-on-a-rainy-day.jpg.php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F7256-E4AD-48D9-9A40-B95DA0D641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 </a:t>
            </a:r>
            <a:br>
              <a:rPr lang="en-US" dirty="0"/>
            </a:br>
            <a:r>
              <a:rPr lang="en-US" sz="5400" dirty="0">
                <a:solidFill>
                  <a:schemeClr val="accent6">
                    <a:lumMod val="75000"/>
                  </a:schemeClr>
                </a:solidFill>
              </a:rPr>
              <a:t>Town of Kingston - Fire Station</a:t>
            </a:r>
            <a:br>
              <a:rPr lang="en-US" sz="54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Summary of PFAS Investigation</a:t>
            </a:r>
            <a:br>
              <a:rPr lang="en-US" sz="32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May 8, 2023</a:t>
            </a:r>
            <a:br>
              <a:rPr lang="en-US" dirty="0"/>
            </a:br>
            <a:br>
              <a:rPr lang="en-US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E6A150-AC53-4501-955E-FDC51190C2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8" y="1905000"/>
            <a:ext cx="11887199" cy="1372895"/>
          </a:xfrm>
        </p:spPr>
        <p:txBody>
          <a:bodyPr/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Anne Sheehan, PG</a:t>
            </a:r>
          </a:p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Steve Zemba, PhD, PE (in MA)</a:t>
            </a:r>
          </a:p>
        </p:txBody>
      </p:sp>
    </p:spTree>
    <p:extLst>
      <p:ext uri="{BB962C8B-B14F-4D97-AF65-F5344CB8AC3E}">
        <p14:creationId xmlns:p14="http://schemas.microsoft.com/office/powerpoint/2010/main" val="3070682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91880-2882-9D04-161A-4B5DFC07C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PFOA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7C4838-D857-F19A-FBF3-B583E9C7C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AA1E33-8552-464B-8C26-924F26AFB264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F49B86-5385-D816-F5D8-E073AC03D116}"/>
              </a:ext>
            </a:extLst>
          </p:cNvPr>
          <p:cNvSpPr/>
          <p:nvPr/>
        </p:nvSpPr>
        <p:spPr>
          <a:xfrm>
            <a:off x="6324600" y="5486400"/>
            <a:ext cx="914400" cy="8176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F65FFC-3656-6752-D716-A6BB448A3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20" y="981403"/>
            <a:ext cx="7086162" cy="53675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55DB927-65FC-3E67-007D-17EEDB155A44}"/>
              </a:ext>
            </a:extLst>
          </p:cNvPr>
          <p:cNvSpPr/>
          <p:nvPr/>
        </p:nvSpPr>
        <p:spPr>
          <a:xfrm>
            <a:off x="273079" y="762000"/>
            <a:ext cx="2285997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C68F04-BD14-D1F1-7707-5BD4699E2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2982" y="1152207"/>
            <a:ext cx="2772162" cy="45535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B78081-668E-398D-6409-6E3AEC0A55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151" y="811877"/>
            <a:ext cx="2919821" cy="142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896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91880-2882-9D04-161A-4B5DFC07C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PFOS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7C4838-D857-F19A-FBF3-B583E9C7C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AA1E33-8552-464B-8C26-924F26AFB264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F49B86-5385-D816-F5D8-E073AC03D116}"/>
              </a:ext>
            </a:extLst>
          </p:cNvPr>
          <p:cNvSpPr/>
          <p:nvPr/>
        </p:nvSpPr>
        <p:spPr>
          <a:xfrm>
            <a:off x="6324600" y="5486400"/>
            <a:ext cx="914400" cy="8176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5DB927-65FC-3E67-007D-17EEDB155A44}"/>
              </a:ext>
            </a:extLst>
          </p:cNvPr>
          <p:cNvSpPr/>
          <p:nvPr/>
        </p:nvSpPr>
        <p:spPr>
          <a:xfrm>
            <a:off x="152402" y="762000"/>
            <a:ext cx="2285997" cy="129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D433C8-171F-9FF0-8A93-64B350C37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687808"/>
            <a:ext cx="7435059" cy="56162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0FA16D-D4E0-10AA-1140-009713295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0366" y="780680"/>
            <a:ext cx="3105583" cy="52966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25A099-AFB4-0FEE-1EAA-ACCF6D4C52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682810"/>
            <a:ext cx="2969508" cy="145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495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91880-2882-9D04-161A-4B5DFC07C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3" y="190533"/>
            <a:ext cx="11885872" cy="817676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PFAS Composition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7C4838-D857-F19A-FBF3-B583E9C7C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AA1E33-8552-464B-8C26-924F26AFB264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F49B86-5385-D816-F5D8-E073AC03D116}"/>
              </a:ext>
            </a:extLst>
          </p:cNvPr>
          <p:cNvSpPr/>
          <p:nvPr/>
        </p:nvSpPr>
        <p:spPr>
          <a:xfrm>
            <a:off x="6324600" y="5486400"/>
            <a:ext cx="914400" cy="8176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5DB927-65FC-3E67-007D-17EEDB155A44}"/>
              </a:ext>
            </a:extLst>
          </p:cNvPr>
          <p:cNvSpPr/>
          <p:nvPr/>
        </p:nvSpPr>
        <p:spPr>
          <a:xfrm>
            <a:off x="152402" y="762000"/>
            <a:ext cx="2285997" cy="129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EAAE6F-A730-B342-AF88-B99F0BA54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897290"/>
            <a:ext cx="7239000" cy="55875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CBDF23-C69D-56A0-2AE4-3504D15A74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" y="860504"/>
            <a:ext cx="2505329" cy="12526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EA594F-46B2-0B4B-3E46-B5263848E5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0182" y="304801"/>
            <a:ext cx="2395904" cy="3429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5486A88-E302-C790-F25D-10D121135B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5800" y="3815136"/>
            <a:ext cx="2971800" cy="285233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EDC140E-F62F-B477-E8F4-EA84D6839419}"/>
              </a:ext>
            </a:extLst>
          </p:cNvPr>
          <p:cNvSpPr/>
          <p:nvPr/>
        </p:nvSpPr>
        <p:spPr>
          <a:xfrm>
            <a:off x="6324600" y="5725460"/>
            <a:ext cx="1636985" cy="7961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730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91880-2882-9D04-161A-4B5DFC07C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3" y="190533"/>
            <a:ext cx="11885872" cy="817676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Conceptual Site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7C4838-D857-F19A-FBF3-B583E9C7C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AA1E33-8552-464B-8C26-924F26AFB264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F49B86-5385-D816-F5D8-E073AC03D116}"/>
              </a:ext>
            </a:extLst>
          </p:cNvPr>
          <p:cNvSpPr/>
          <p:nvPr/>
        </p:nvSpPr>
        <p:spPr>
          <a:xfrm>
            <a:off x="6324600" y="5486400"/>
            <a:ext cx="914400" cy="8176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5DB927-65FC-3E67-007D-17EEDB155A44}"/>
              </a:ext>
            </a:extLst>
          </p:cNvPr>
          <p:cNvSpPr/>
          <p:nvPr/>
        </p:nvSpPr>
        <p:spPr>
          <a:xfrm>
            <a:off x="152402" y="762000"/>
            <a:ext cx="2285997" cy="129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F958A3-7D09-62D4-5A03-07821370B233}"/>
              </a:ext>
            </a:extLst>
          </p:cNvPr>
          <p:cNvSpPr/>
          <p:nvPr/>
        </p:nvSpPr>
        <p:spPr>
          <a:xfrm>
            <a:off x="115615" y="727841"/>
            <a:ext cx="2285997" cy="11409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874FD20-E1EA-D71F-4991-EC50F0057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5" y="952500"/>
            <a:ext cx="11887195" cy="5367550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Sources:</a:t>
            </a:r>
          </a:p>
          <a:p>
            <a:pPr lvl="1">
              <a:buClr>
                <a:schemeClr val="accent3">
                  <a:lumMod val="75000"/>
                </a:schemeClr>
              </a:buClr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Fire Station and possibly Kingston Plains - Fire fighting foam</a:t>
            </a:r>
          </a:p>
          <a:p>
            <a:pPr lvl="1">
              <a:buClr>
                <a:schemeClr val="accent3">
                  <a:lumMod val="75000"/>
                </a:schemeClr>
              </a:buClr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North of Fire Station on east side of Main Street (near parcel U10-40) - Source? </a:t>
            </a:r>
          </a:p>
          <a:p>
            <a:pPr lvl="1">
              <a:buClr>
                <a:schemeClr val="accent3">
                  <a:lumMod val="75000"/>
                </a:schemeClr>
              </a:buClr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Just north of Great Pond - Septic? 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Contamination present in both overburden and bedrock groundwater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Groundwater flow from Fire Station is to the west then southwest toward Great Pond, flow in area north not well understood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PFAS Concentrations appear to be stable to decreasing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Extent of PFAS in groundwater is largely defined – additional sampling recommended in one area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Public is protected by Town providing drinking water (POETs or bottled water) where concentrations &gt;AGQS and continued monitoring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1">
              <a:buClr>
                <a:schemeClr val="accent2">
                  <a:lumMod val="60000"/>
                  <a:lumOff val="40000"/>
                </a:schemeClr>
              </a:buClr>
            </a:pP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931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91880-2882-9D04-161A-4B5DFC07C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3" y="190533"/>
            <a:ext cx="11885872" cy="817676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Permanent Solution – Options and Rough Costs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7C4838-D857-F19A-FBF3-B583E9C7C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AA1E33-8552-464B-8C26-924F26AFB264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F49B86-5385-D816-F5D8-E073AC03D116}"/>
              </a:ext>
            </a:extLst>
          </p:cNvPr>
          <p:cNvSpPr/>
          <p:nvPr/>
        </p:nvSpPr>
        <p:spPr>
          <a:xfrm>
            <a:off x="6324600" y="5486400"/>
            <a:ext cx="914400" cy="8176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5DB927-65FC-3E67-007D-17EEDB155A44}"/>
              </a:ext>
            </a:extLst>
          </p:cNvPr>
          <p:cNvSpPr/>
          <p:nvPr/>
        </p:nvSpPr>
        <p:spPr>
          <a:xfrm>
            <a:off x="152402" y="762000"/>
            <a:ext cx="2285997" cy="129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F958A3-7D09-62D4-5A03-07821370B233}"/>
              </a:ext>
            </a:extLst>
          </p:cNvPr>
          <p:cNvSpPr/>
          <p:nvPr/>
        </p:nvSpPr>
        <p:spPr>
          <a:xfrm>
            <a:off x="115615" y="727841"/>
            <a:ext cx="2285997" cy="11409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874FD20-E1EA-D71F-4991-EC50F0057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952500"/>
            <a:ext cx="11658600" cy="5367550"/>
          </a:xfrm>
        </p:spPr>
        <p:txBody>
          <a:bodyPr>
            <a:normAutofit/>
          </a:bodyPr>
          <a:lstStyle/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Point of Entry Treatment Systems</a:t>
            </a:r>
          </a:p>
          <a:p>
            <a:pPr lvl="1">
              <a:buClr>
                <a:schemeClr val="accent3">
                  <a:lumMod val="75000"/>
                </a:schemeClr>
              </a:buClr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$1.5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to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$2.8 million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to operate systems 20 years – does not account for inflation</a:t>
            </a:r>
          </a:p>
          <a:p>
            <a:pPr lvl="1">
              <a:buClr>
                <a:schemeClr val="accent3">
                  <a:lumMod val="75000"/>
                </a:schemeClr>
              </a:buClr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Assumes 26 to 48 systems</a:t>
            </a:r>
          </a:p>
          <a:p>
            <a:pPr>
              <a:buClr>
                <a:srgbClr val="92D050"/>
              </a:buClr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Extend Water Line from nearby town (Exeter, Plaistow)</a:t>
            </a:r>
          </a:p>
          <a:p>
            <a:pPr lvl="1">
              <a:buClr>
                <a:schemeClr val="accent3">
                  <a:lumMod val="75000"/>
                </a:schemeClr>
              </a:buClr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$6.8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to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$9.1 million</a:t>
            </a:r>
          </a:p>
          <a:p>
            <a:pPr lvl="1">
              <a:buClr>
                <a:schemeClr val="accent3">
                  <a:lumMod val="75000"/>
                </a:schemeClr>
              </a:buClr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For water line only, does not account for additional infrastructure that may be needed – pumping stations, storage tanks</a:t>
            </a:r>
          </a:p>
          <a:p>
            <a:pPr>
              <a:buClr>
                <a:srgbClr val="92D050"/>
              </a:buClr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Develop New Water Supply</a:t>
            </a:r>
          </a:p>
          <a:p>
            <a:pPr lvl="1">
              <a:buClr>
                <a:schemeClr val="accent3">
                  <a:lumMod val="75000"/>
                </a:schemeClr>
              </a:buClr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$14.6 million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(based on estimate from Town of Stratham) 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Grants and loan options may be available from New Hampshire</a:t>
            </a:r>
          </a:p>
        </p:txBody>
      </p:sp>
    </p:spTree>
    <p:extLst>
      <p:ext uri="{BB962C8B-B14F-4D97-AF65-F5344CB8AC3E}">
        <p14:creationId xmlns:p14="http://schemas.microsoft.com/office/powerpoint/2010/main" val="1652129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91880-2882-9D04-161A-4B5DFC07C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3" y="190533"/>
            <a:ext cx="11885872" cy="81767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Next Steps – Recommended Ongoing Monitoring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7C4838-D857-F19A-FBF3-B583E9C7C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AA1E33-8552-464B-8C26-924F26AFB264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F49B86-5385-D816-F5D8-E073AC03D116}"/>
              </a:ext>
            </a:extLst>
          </p:cNvPr>
          <p:cNvSpPr/>
          <p:nvPr/>
        </p:nvSpPr>
        <p:spPr>
          <a:xfrm>
            <a:off x="6324600" y="5486400"/>
            <a:ext cx="914400" cy="8176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5DB927-65FC-3E67-007D-17EEDB155A44}"/>
              </a:ext>
            </a:extLst>
          </p:cNvPr>
          <p:cNvSpPr/>
          <p:nvPr/>
        </p:nvSpPr>
        <p:spPr>
          <a:xfrm>
            <a:off x="152402" y="762000"/>
            <a:ext cx="2285997" cy="129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874FD20-E1EA-D71F-4991-EC50F0057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5" y="952500"/>
            <a:ext cx="11887195" cy="5524500"/>
          </a:xfrm>
        </p:spPr>
        <p:txBody>
          <a:bodyPr>
            <a:normAutofit lnSpcReduction="10000"/>
          </a:bodyPr>
          <a:lstStyle/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Annual Sampling - 27 locations with AGQS exceedances (drinking water being provided)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Semi-Annual Sampling – 7 locations where concentrations &gt; 0.5 AGQS but &lt; AGQS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One Time – 9 locations that are near wells with AGQS exceedances and either had detections but have only been sampled once or have not been sampled 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Annual Report to New Hampshire Department of Environmental Services (NHDES)</a:t>
            </a:r>
          </a:p>
          <a:p>
            <a:pPr lvl="1">
              <a:buClr>
                <a:schemeClr val="accent3">
                  <a:lumMod val="75000"/>
                </a:schemeClr>
              </a:buClr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Summarize sampling results</a:t>
            </a:r>
          </a:p>
          <a:p>
            <a:pPr lvl="1">
              <a:buClr>
                <a:schemeClr val="accent3">
                  <a:lumMod val="75000"/>
                </a:schemeClr>
              </a:buClr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Evaluate concentrations and </a:t>
            </a:r>
          </a:p>
          <a:p>
            <a:pPr lvl="1">
              <a:buClr>
                <a:schemeClr val="accent3">
                  <a:lumMod val="75000"/>
                </a:schemeClr>
              </a:buClr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Make recommendations to modify sampling, as needed</a:t>
            </a:r>
          </a:p>
        </p:txBody>
      </p:sp>
    </p:spTree>
    <p:extLst>
      <p:ext uri="{BB962C8B-B14F-4D97-AF65-F5344CB8AC3E}">
        <p14:creationId xmlns:p14="http://schemas.microsoft.com/office/powerpoint/2010/main" val="3312490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91880-2882-9D04-161A-4B5DFC07C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3" y="190533"/>
            <a:ext cx="11885872" cy="81767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Next Steps – Additional Investigations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7C4838-D857-F19A-FBF3-B583E9C7C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AA1E33-8552-464B-8C26-924F26AFB264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F49B86-5385-D816-F5D8-E073AC03D116}"/>
              </a:ext>
            </a:extLst>
          </p:cNvPr>
          <p:cNvSpPr/>
          <p:nvPr/>
        </p:nvSpPr>
        <p:spPr>
          <a:xfrm>
            <a:off x="6324600" y="5486400"/>
            <a:ext cx="914400" cy="8176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5DB927-65FC-3E67-007D-17EEDB155A44}"/>
              </a:ext>
            </a:extLst>
          </p:cNvPr>
          <p:cNvSpPr/>
          <p:nvPr/>
        </p:nvSpPr>
        <p:spPr>
          <a:xfrm>
            <a:off x="152402" y="762000"/>
            <a:ext cx="2285997" cy="129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874FD20-E1EA-D71F-4991-EC50F0057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5" y="952500"/>
            <a:ext cx="11887195" cy="5636526"/>
          </a:xfrm>
        </p:spPr>
        <p:txBody>
          <a:bodyPr>
            <a:normAutofit/>
          </a:bodyPr>
          <a:lstStyle/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8 Soil samples for PFAS analysis in Kingston Plains where historically bonfires were put out with fire fighting foam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2-3 monitoring wells on Fire Station Property/Kingston Plains to monitor PFAS concentrations at source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Optional – 5 monitoring wells to better evaluate groundwater flow directions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Sample 3 source area monitoring wells for PFAS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Measure water levels at available monitoring wells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Prepare summary report of results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Rough Cost $24,400 to $38,000</a:t>
            </a:r>
          </a:p>
        </p:txBody>
      </p:sp>
    </p:spTree>
    <p:extLst>
      <p:ext uri="{BB962C8B-B14F-4D97-AF65-F5344CB8AC3E}">
        <p14:creationId xmlns:p14="http://schemas.microsoft.com/office/powerpoint/2010/main" val="1398304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91880-2882-9D04-161A-4B5DFC07C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3" y="190533"/>
            <a:ext cx="11885872" cy="817676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Additional Investigations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7C4838-D857-F19A-FBF3-B583E9C7C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AA1E33-8552-464B-8C26-924F26AFB264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F49B86-5385-D816-F5D8-E073AC03D116}"/>
              </a:ext>
            </a:extLst>
          </p:cNvPr>
          <p:cNvSpPr/>
          <p:nvPr/>
        </p:nvSpPr>
        <p:spPr>
          <a:xfrm>
            <a:off x="6324600" y="5486400"/>
            <a:ext cx="914400" cy="8176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5DB927-65FC-3E67-007D-17EEDB155A44}"/>
              </a:ext>
            </a:extLst>
          </p:cNvPr>
          <p:cNvSpPr/>
          <p:nvPr/>
        </p:nvSpPr>
        <p:spPr>
          <a:xfrm>
            <a:off x="152402" y="762000"/>
            <a:ext cx="2285997" cy="129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2EA594F-46B2-0B4B-3E46-B5263848E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0224" y="211525"/>
            <a:ext cx="2395904" cy="3429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5486A88-E302-C790-F25D-10D121135B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0224" y="3815136"/>
            <a:ext cx="2971800" cy="285233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EDC140E-F62F-B477-E8F4-EA84D6839419}"/>
              </a:ext>
            </a:extLst>
          </p:cNvPr>
          <p:cNvSpPr/>
          <p:nvPr/>
        </p:nvSpPr>
        <p:spPr>
          <a:xfrm>
            <a:off x="6324600" y="5725460"/>
            <a:ext cx="1636985" cy="7961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5B9304-E19E-4BCE-EBD5-E59657A272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976" y="762000"/>
            <a:ext cx="6064624" cy="56167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49B171-CD75-B08F-C0D2-A7536A4C46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7428" y="3452273"/>
            <a:ext cx="2476761" cy="2906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37A03F0-2064-382A-A261-69EA4F8C3E3F}"/>
              </a:ext>
            </a:extLst>
          </p:cNvPr>
          <p:cNvSpPr/>
          <p:nvPr/>
        </p:nvSpPr>
        <p:spPr>
          <a:xfrm>
            <a:off x="3429000" y="3781305"/>
            <a:ext cx="3048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454A09-A6E3-EDF0-2628-971D9128E5B7}"/>
              </a:ext>
            </a:extLst>
          </p:cNvPr>
          <p:cNvSpPr txBox="1"/>
          <p:nvPr/>
        </p:nvSpPr>
        <p:spPr>
          <a:xfrm>
            <a:off x="6573051" y="2475171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Soil Samples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528BCF3-6D8A-2B8F-CC8B-A51358CE8292}"/>
              </a:ext>
            </a:extLst>
          </p:cNvPr>
          <p:cNvCxnSpPr>
            <a:cxnSpLocks/>
          </p:cNvCxnSpPr>
          <p:nvPr/>
        </p:nvCxnSpPr>
        <p:spPr>
          <a:xfrm flipH="1">
            <a:off x="3779835" y="2665232"/>
            <a:ext cx="2819116" cy="135243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516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91880-2882-9D04-161A-4B5DFC07C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3" y="190533"/>
            <a:ext cx="11885872" cy="81767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Next Steps – Groundwater Management Zone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7C4838-D857-F19A-FBF3-B583E9C7C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AA1E33-8552-464B-8C26-924F26AFB264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F49B86-5385-D816-F5D8-E073AC03D116}"/>
              </a:ext>
            </a:extLst>
          </p:cNvPr>
          <p:cNvSpPr/>
          <p:nvPr/>
        </p:nvSpPr>
        <p:spPr>
          <a:xfrm>
            <a:off x="6324600" y="5486400"/>
            <a:ext cx="914400" cy="8176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5DB927-65FC-3E67-007D-17EEDB155A44}"/>
              </a:ext>
            </a:extLst>
          </p:cNvPr>
          <p:cNvSpPr/>
          <p:nvPr/>
        </p:nvSpPr>
        <p:spPr>
          <a:xfrm>
            <a:off x="152402" y="762000"/>
            <a:ext cx="2285997" cy="129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874FD20-E1EA-D71F-4991-EC50F0057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5" y="952500"/>
            <a:ext cx="11887195" cy="5367550"/>
          </a:xfrm>
        </p:spPr>
        <p:txBody>
          <a:bodyPr>
            <a:normAutofit/>
          </a:bodyPr>
          <a:lstStyle/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Apply for Groundwater Management Permit (GMP)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Control use of groundwater within Groundwater Management Zone (GMZ) – through placement of deed restrictions on affected properties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Implement measures to restore groundwater quality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Required monitoring and reporting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Evaluate effectiveness of remedial measures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Renew GMP every five years</a:t>
            </a:r>
          </a:p>
        </p:txBody>
      </p:sp>
    </p:spTree>
    <p:extLst>
      <p:ext uri="{BB962C8B-B14F-4D97-AF65-F5344CB8AC3E}">
        <p14:creationId xmlns:p14="http://schemas.microsoft.com/office/powerpoint/2010/main" val="425507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91880-2882-9D04-161A-4B5DFC07C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3" y="190533"/>
            <a:ext cx="11885872" cy="81767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DRAFT Groundwater Management Zone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7C4838-D857-F19A-FBF3-B583E9C7C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AA1E33-8552-464B-8C26-924F26AFB264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F49B86-5385-D816-F5D8-E073AC03D116}"/>
              </a:ext>
            </a:extLst>
          </p:cNvPr>
          <p:cNvSpPr/>
          <p:nvPr/>
        </p:nvSpPr>
        <p:spPr>
          <a:xfrm>
            <a:off x="6324600" y="5486400"/>
            <a:ext cx="914400" cy="8176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5DB927-65FC-3E67-007D-17EEDB155A44}"/>
              </a:ext>
            </a:extLst>
          </p:cNvPr>
          <p:cNvSpPr/>
          <p:nvPr/>
        </p:nvSpPr>
        <p:spPr>
          <a:xfrm>
            <a:off x="152402" y="762000"/>
            <a:ext cx="2285997" cy="129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07D91D-87C5-A1E9-718B-2A62C7A30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762000"/>
            <a:ext cx="7268175" cy="56404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90F7DE-0B2B-C2B4-F92C-87B61FCDB5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5400" y="599371"/>
            <a:ext cx="2590800" cy="36316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321D32-A843-7FDC-626F-CC5CFE33B7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5400" y="4154277"/>
            <a:ext cx="2590800" cy="254762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FCA72D-204A-0EE0-CD6F-5A28F39C0CAC}"/>
              </a:ext>
            </a:extLst>
          </p:cNvPr>
          <p:cNvSpPr/>
          <p:nvPr/>
        </p:nvSpPr>
        <p:spPr>
          <a:xfrm>
            <a:off x="6505904" y="5464872"/>
            <a:ext cx="1495096" cy="10121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825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89BC6-1705-4394-E00A-DE8FD149A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>
                <a:solidFill>
                  <a:schemeClr val="accent6">
                    <a:lumMod val="75000"/>
                  </a:schemeClr>
                </a:solidFill>
              </a:rPr>
              <a:t>Agenda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CD31A9-BDF3-E2A7-469C-50DCB244EE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AA1E33-8552-464B-8C26-924F26AFB264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7DD6CD5-04B2-278F-B210-DE6E321BA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0" y="1143000"/>
            <a:ext cx="9982200" cy="5410200"/>
          </a:xfrm>
        </p:spPr>
        <p:txBody>
          <a:bodyPr>
            <a:normAutofit lnSpcReduction="10000"/>
          </a:bodyPr>
          <a:lstStyle/>
          <a:p>
            <a:pPr>
              <a:buClr>
                <a:schemeClr val="accent6">
                  <a:lumMod val="60000"/>
                  <a:lumOff val="40000"/>
                </a:schemeClr>
              </a:buClr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Safety Share 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Basic Hydrogeology 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What are PFAS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Summary of Sampling Results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PFAS Composition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Site Conceptual Model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Permanent Solution Options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Next Steps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Questions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en-US" sz="2400" dirty="0"/>
          </a:p>
          <a:p>
            <a:pPr lvl="1"/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3410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89BC6-1705-4394-E00A-DE8FD149A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>
                <a:solidFill>
                  <a:schemeClr val="accent6">
                    <a:lumMod val="75000"/>
                  </a:schemeClr>
                </a:solidFill>
              </a:rPr>
              <a:t>Questions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CD31A9-BDF3-E2A7-469C-50DCB244EE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AA1E33-8552-464B-8C26-924F26AFB264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7DD6CD5-04B2-278F-B210-DE6E321BA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2133600"/>
            <a:ext cx="3657600" cy="1983906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Anne Sheehan, PG</a:t>
            </a:r>
          </a:p>
          <a:p>
            <a:pPr marL="457200" lvl="1" indent="0">
              <a:buNone/>
            </a:pPr>
            <a:r>
              <a:rPr lang="en-US" sz="1800" dirty="0">
                <a:hlinkClick r:id="rId3"/>
              </a:rPr>
              <a:t>Asheehan@sanbornhead.com</a:t>
            </a:r>
            <a:endParaRPr lang="en-US" sz="1800" dirty="0"/>
          </a:p>
          <a:p>
            <a:pPr marL="457200" lvl="1" indent="0">
              <a:buNone/>
            </a:pPr>
            <a:endParaRPr lang="en-US" sz="2400" dirty="0"/>
          </a:p>
          <a:p>
            <a:pPr marL="457200" lvl="1" indent="0">
              <a:buNone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Steve Zemba, PhD</a:t>
            </a:r>
          </a:p>
          <a:p>
            <a:pPr marL="457200" lvl="1" indent="0">
              <a:buNone/>
            </a:pPr>
            <a:r>
              <a:rPr lang="en-US" sz="1800" dirty="0">
                <a:hlinkClick r:id="rId4"/>
              </a:rPr>
              <a:t>Szemba@sanbornhead.com</a:t>
            </a:r>
            <a:r>
              <a:rPr lang="en-US" sz="1800" dirty="0"/>
              <a:t> </a:t>
            </a:r>
          </a:p>
          <a:p>
            <a:pPr lvl="1"/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11B7DD-FB84-CDC2-27A6-8650520303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1693" y="1066800"/>
            <a:ext cx="7676582" cy="427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773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D8FB8-BDBA-BFAD-A6F0-6CEA83F2F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B1A637-9295-EACB-E42A-11321A24B3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AA1E33-8552-464B-8C26-924F26AFB264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4924222-9A41-EEE7-A5F2-2CD3F9B9DF6A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7867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91880-2882-9D04-161A-4B5DFC07C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PFNA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7C4838-D857-F19A-FBF3-B583E9C7C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AA1E33-8552-464B-8C26-924F26AFB264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F49B86-5385-D816-F5D8-E073AC03D116}"/>
              </a:ext>
            </a:extLst>
          </p:cNvPr>
          <p:cNvSpPr/>
          <p:nvPr/>
        </p:nvSpPr>
        <p:spPr>
          <a:xfrm>
            <a:off x="6324600" y="5486400"/>
            <a:ext cx="914400" cy="8176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5DB927-65FC-3E67-007D-17EEDB155A44}"/>
              </a:ext>
            </a:extLst>
          </p:cNvPr>
          <p:cNvSpPr/>
          <p:nvPr/>
        </p:nvSpPr>
        <p:spPr>
          <a:xfrm>
            <a:off x="152402" y="762000"/>
            <a:ext cx="2285997" cy="129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0BC5F8-5DFA-A933-2094-C9DEA3E28D2D}"/>
              </a:ext>
            </a:extLst>
          </p:cNvPr>
          <p:cNvSpPr/>
          <p:nvPr/>
        </p:nvSpPr>
        <p:spPr>
          <a:xfrm>
            <a:off x="141893" y="687808"/>
            <a:ext cx="2285997" cy="129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DEFA51-E27B-D838-7E34-3D105E593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1035861"/>
            <a:ext cx="3019846" cy="51918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9DE048-B4D9-D0FB-A716-99A21DB02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703574"/>
            <a:ext cx="7517885" cy="567055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1E2A912-78B5-068B-FDCA-F99266ECE00B}"/>
              </a:ext>
            </a:extLst>
          </p:cNvPr>
          <p:cNvSpPr/>
          <p:nvPr/>
        </p:nvSpPr>
        <p:spPr>
          <a:xfrm>
            <a:off x="141893" y="687808"/>
            <a:ext cx="2285997" cy="11409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9566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91880-2882-9D04-161A-4B5DFC07C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PFHxS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7C4838-D857-F19A-FBF3-B583E9C7C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AA1E33-8552-464B-8C26-924F26AFB264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F49B86-5385-D816-F5D8-E073AC03D116}"/>
              </a:ext>
            </a:extLst>
          </p:cNvPr>
          <p:cNvSpPr/>
          <p:nvPr/>
        </p:nvSpPr>
        <p:spPr>
          <a:xfrm>
            <a:off x="6324600" y="5486400"/>
            <a:ext cx="914400" cy="8176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5DB927-65FC-3E67-007D-17EEDB155A44}"/>
              </a:ext>
            </a:extLst>
          </p:cNvPr>
          <p:cNvSpPr/>
          <p:nvPr/>
        </p:nvSpPr>
        <p:spPr>
          <a:xfrm>
            <a:off x="152402" y="762000"/>
            <a:ext cx="2285997" cy="129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0BC5F8-5DFA-A933-2094-C9DEA3E28D2D}"/>
              </a:ext>
            </a:extLst>
          </p:cNvPr>
          <p:cNvSpPr/>
          <p:nvPr/>
        </p:nvSpPr>
        <p:spPr>
          <a:xfrm>
            <a:off x="141893" y="687808"/>
            <a:ext cx="2285997" cy="129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D5A04C-7368-8510-CC81-649876707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762000"/>
            <a:ext cx="7223100" cy="564077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311B5DC-CE98-FD82-6212-5B7A14735650}"/>
              </a:ext>
            </a:extLst>
          </p:cNvPr>
          <p:cNvSpPr/>
          <p:nvPr/>
        </p:nvSpPr>
        <p:spPr>
          <a:xfrm>
            <a:off x="115615" y="727841"/>
            <a:ext cx="2285997" cy="11409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0FB33CD-31DD-92EB-AF3A-FCF927F5EF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297" y="941994"/>
            <a:ext cx="3391373" cy="523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896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0712E8B9-3FCA-4112-B58C-C9A4F1694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Driving in the Rain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2835EEA-415E-4A9E-8F2F-88CF3E864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3" y="1066800"/>
            <a:ext cx="11887195" cy="536755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During a dry period, engine oil and grease build up on the road over time. When mixed with water from a new rainfall, the road becomes extremely slick.</a:t>
            </a:r>
          </a:p>
          <a:p>
            <a:r>
              <a:rPr lang="en-US" dirty="0"/>
              <a:t>What to watch out for:</a:t>
            </a:r>
          </a:p>
          <a:p>
            <a:pPr lvl="1"/>
            <a:r>
              <a:rPr lang="en-US" dirty="0"/>
              <a:t>Hydroplaning – Can occur at speeds as low as 30 mph and literally lifts your vehicle off the pavement!</a:t>
            </a:r>
          </a:p>
          <a:p>
            <a:pPr lvl="1"/>
            <a:r>
              <a:rPr lang="en-US" dirty="0"/>
              <a:t>Allow more time for Travel – Rushing equal's risk!</a:t>
            </a:r>
          </a:p>
          <a:p>
            <a:pPr lvl="1"/>
            <a:r>
              <a:rPr lang="en-US" dirty="0"/>
              <a:t>Brake Earlier with Less Force – Early warning for those behind you and increases stopping distance.</a:t>
            </a:r>
          </a:p>
          <a:p>
            <a:pPr lvl="1"/>
            <a:r>
              <a:rPr lang="en-US" dirty="0"/>
              <a:t>Turn on your headlights!</a:t>
            </a:r>
          </a:p>
          <a:p>
            <a:pPr lvl="1"/>
            <a:r>
              <a:rPr lang="en-US" dirty="0"/>
              <a:t>Defog your Windows</a:t>
            </a:r>
          </a:p>
          <a:p>
            <a:pPr lvl="1"/>
            <a:r>
              <a:rPr lang="en-US" dirty="0"/>
              <a:t>Watch for Pedestrians</a:t>
            </a:r>
          </a:p>
          <a:p>
            <a:pPr lvl="1"/>
            <a:r>
              <a:rPr lang="en-US" dirty="0"/>
              <a:t>Don’t use Cruise Control! </a:t>
            </a:r>
          </a:p>
          <a:p>
            <a:pPr lvl="1"/>
            <a:r>
              <a:rPr lang="en-US" dirty="0"/>
              <a:t>Don’t drive into or over running water.</a:t>
            </a:r>
          </a:p>
          <a:p>
            <a:endParaRPr lang="en-US" dirty="0"/>
          </a:p>
        </p:txBody>
      </p:sp>
      <p:pic>
        <p:nvPicPr>
          <p:cNvPr id="25" name="Content Placeholder 24" descr="Cars on a road&#10;&#10;Description automatically generated with low confidence">
            <a:extLst>
              <a:ext uri="{FF2B5EF4-FFF2-40B4-BE49-F238E27FC236}">
                <a16:creationId xmlns:a16="http://schemas.microsoft.com/office/drawing/2014/main" id="{1A3F5A81-AF07-4D26-B019-6686441CDCA1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696200" y="4495800"/>
            <a:ext cx="2731911" cy="1828800"/>
          </a:xfrm>
        </p:spPr>
      </p:pic>
    </p:spTree>
    <p:extLst>
      <p:ext uri="{BB962C8B-B14F-4D97-AF65-F5344CB8AC3E}">
        <p14:creationId xmlns:p14="http://schemas.microsoft.com/office/powerpoint/2010/main" val="576275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8B25D1-55DA-FF4E-0786-694092B426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AA1E33-8552-464B-8C26-924F26AFB26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EAF300-D2B6-BE3E-C6B1-74A52EB3B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00" y="158203"/>
            <a:ext cx="8001000" cy="508547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Basic Hydrogeology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E35D7A-65D0-761F-474F-B3DB5455CE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74" r="11285" b="23173"/>
          <a:stretch/>
        </p:blipFill>
        <p:spPr>
          <a:xfrm>
            <a:off x="3712007" y="935721"/>
            <a:ext cx="7904552" cy="32980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D70DAA-9E9F-3F08-8DE7-373AD9117C55}"/>
              </a:ext>
            </a:extLst>
          </p:cNvPr>
          <p:cNvSpPr txBox="1"/>
          <p:nvPr/>
        </p:nvSpPr>
        <p:spPr>
          <a:xfrm>
            <a:off x="740207" y="2309393"/>
            <a:ext cx="23622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Overburden </a:t>
            </a:r>
          </a:p>
          <a:p>
            <a:pPr algn="ctr"/>
            <a:r>
              <a:rPr lang="en-US" dirty="0"/>
              <a:t>(sand, gravel, silt, clay)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221680-92ED-F826-5620-01B600268AAC}"/>
              </a:ext>
            </a:extLst>
          </p:cNvPr>
          <p:cNvSpPr txBox="1"/>
          <p:nvPr/>
        </p:nvSpPr>
        <p:spPr>
          <a:xfrm>
            <a:off x="1883207" y="3587417"/>
            <a:ext cx="12192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Bedrock</a:t>
            </a:r>
          </a:p>
          <a:p>
            <a:r>
              <a:rPr lang="en-US" dirty="0"/>
              <a:t>(fractures)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6617CE-35D8-146A-E607-C66A3D9BCEEE}"/>
              </a:ext>
            </a:extLst>
          </p:cNvPr>
          <p:cNvSpPr txBox="1"/>
          <p:nvPr/>
        </p:nvSpPr>
        <p:spPr>
          <a:xfrm>
            <a:off x="1667999" y="3107748"/>
            <a:ext cx="1330583" cy="369332"/>
          </a:xfrm>
          <a:prstGeom prst="rect">
            <a:avLst/>
          </a:prstGeom>
          <a:solidFill>
            <a:srgbClr val="00CCF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Water Table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7877621-DD62-EB43-1451-EBFD365F638C}"/>
              </a:ext>
            </a:extLst>
          </p:cNvPr>
          <p:cNvCxnSpPr>
            <a:cxnSpLocks/>
          </p:cNvCxnSpPr>
          <p:nvPr/>
        </p:nvCxnSpPr>
        <p:spPr>
          <a:xfrm>
            <a:off x="3102407" y="3636710"/>
            <a:ext cx="838200" cy="0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74E5FFE-21D8-AE96-F9ED-033280F7AF95}"/>
              </a:ext>
            </a:extLst>
          </p:cNvPr>
          <p:cNvCxnSpPr>
            <a:cxnSpLocks/>
          </p:cNvCxnSpPr>
          <p:nvPr/>
        </p:nvCxnSpPr>
        <p:spPr>
          <a:xfrm>
            <a:off x="3067396" y="2955724"/>
            <a:ext cx="873211" cy="338434"/>
          </a:xfrm>
          <a:prstGeom prst="straightConnector1">
            <a:avLst/>
          </a:prstGeom>
          <a:ln w="34925">
            <a:solidFill>
              <a:srgbClr val="92674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D384141-2DD0-BC20-44B0-B855E7B50968}"/>
              </a:ext>
            </a:extLst>
          </p:cNvPr>
          <p:cNvCxnSpPr>
            <a:cxnSpLocks/>
          </p:cNvCxnSpPr>
          <p:nvPr/>
        </p:nvCxnSpPr>
        <p:spPr>
          <a:xfrm>
            <a:off x="3102407" y="2722310"/>
            <a:ext cx="838200" cy="0"/>
          </a:xfrm>
          <a:prstGeom prst="straightConnector1">
            <a:avLst/>
          </a:prstGeom>
          <a:ln w="34925">
            <a:solidFill>
              <a:srgbClr val="92674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4B10832-FA5E-B1D5-3BF0-6BA20374A87A}"/>
              </a:ext>
            </a:extLst>
          </p:cNvPr>
          <p:cNvSpPr/>
          <p:nvPr/>
        </p:nvSpPr>
        <p:spPr>
          <a:xfrm>
            <a:off x="3973558" y="2312478"/>
            <a:ext cx="6722076" cy="1242935"/>
          </a:xfrm>
          <a:custGeom>
            <a:avLst/>
            <a:gdLst>
              <a:gd name="connsiteX0" fmla="*/ 0 w 6722076"/>
              <a:gd name="connsiteY0" fmla="*/ 889686 h 1242935"/>
              <a:gd name="connsiteX1" fmla="*/ 1021492 w 6722076"/>
              <a:gd name="connsiteY1" fmla="*/ 963827 h 1242935"/>
              <a:gd name="connsiteX2" fmla="*/ 1993557 w 6722076"/>
              <a:gd name="connsiteY2" fmla="*/ 1029729 h 1242935"/>
              <a:gd name="connsiteX3" fmla="*/ 2759676 w 6722076"/>
              <a:gd name="connsiteY3" fmla="*/ 1054443 h 1242935"/>
              <a:gd name="connsiteX4" fmla="*/ 3369276 w 6722076"/>
              <a:gd name="connsiteY4" fmla="*/ 1054443 h 1242935"/>
              <a:gd name="connsiteX5" fmla="*/ 3847071 w 6722076"/>
              <a:gd name="connsiteY5" fmla="*/ 1095632 h 1242935"/>
              <a:gd name="connsiteX6" fmla="*/ 4720281 w 6722076"/>
              <a:gd name="connsiteY6" fmla="*/ 1161535 h 1242935"/>
              <a:gd name="connsiteX7" fmla="*/ 5675871 w 6722076"/>
              <a:gd name="connsiteY7" fmla="*/ 1219200 h 1242935"/>
              <a:gd name="connsiteX8" fmla="*/ 5955957 w 6722076"/>
              <a:gd name="connsiteY8" fmla="*/ 1210962 h 1242935"/>
              <a:gd name="connsiteX9" fmla="*/ 6178379 w 6722076"/>
              <a:gd name="connsiteY9" fmla="*/ 848497 h 1242935"/>
              <a:gd name="connsiteX10" fmla="*/ 6433752 w 6722076"/>
              <a:gd name="connsiteY10" fmla="*/ 444843 h 1242935"/>
              <a:gd name="connsiteX11" fmla="*/ 6722076 w 6722076"/>
              <a:gd name="connsiteY11" fmla="*/ 0 h 124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2076" h="1242935">
                <a:moveTo>
                  <a:pt x="0" y="889686"/>
                </a:moveTo>
                <a:lnTo>
                  <a:pt x="1021492" y="963827"/>
                </a:lnTo>
                <a:lnTo>
                  <a:pt x="1993557" y="1029729"/>
                </a:lnTo>
                <a:cubicBezTo>
                  <a:pt x="2283254" y="1044832"/>
                  <a:pt x="2530390" y="1050324"/>
                  <a:pt x="2759676" y="1054443"/>
                </a:cubicBezTo>
                <a:cubicBezTo>
                  <a:pt x="2988962" y="1058562"/>
                  <a:pt x="3188044" y="1047578"/>
                  <a:pt x="3369276" y="1054443"/>
                </a:cubicBezTo>
                <a:cubicBezTo>
                  <a:pt x="3550508" y="1061308"/>
                  <a:pt x="3847071" y="1095632"/>
                  <a:pt x="3847071" y="1095632"/>
                </a:cubicBezTo>
                <a:lnTo>
                  <a:pt x="4720281" y="1161535"/>
                </a:lnTo>
                <a:lnTo>
                  <a:pt x="5675871" y="1219200"/>
                </a:lnTo>
                <a:cubicBezTo>
                  <a:pt x="5881817" y="1227438"/>
                  <a:pt x="5872206" y="1272746"/>
                  <a:pt x="5955957" y="1210962"/>
                </a:cubicBezTo>
                <a:cubicBezTo>
                  <a:pt x="6039708" y="1149178"/>
                  <a:pt x="6098747" y="976184"/>
                  <a:pt x="6178379" y="848497"/>
                </a:cubicBezTo>
                <a:cubicBezTo>
                  <a:pt x="6258012" y="720810"/>
                  <a:pt x="6433752" y="444843"/>
                  <a:pt x="6433752" y="444843"/>
                </a:cubicBezTo>
                <a:cubicBezTo>
                  <a:pt x="6524368" y="303427"/>
                  <a:pt x="6623222" y="151713"/>
                  <a:pt x="6722076" y="0"/>
                </a:cubicBezTo>
              </a:path>
            </a:pathLst>
          </a:custGeom>
          <a:noFill/>
          <a:ln w="3492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AC899AA-F66A-83AB-5FD6-15C2FA2E97DE}"/>
              </a:ext>
            </a:extLst>
          </p:cNvPr>
          <p:cNvSpPr/>
          <p:nvPr/>
        </p:nvSpPr>
        <p:spPr>
          <a:xfrm>
            <a:off x="10493807" y="3408110"/>
            <a:ext cx="1122752" cy="5333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68276D3-6FDB-12F5-D5F6-CF1BAD43F996}"/>
              </a:ext>
            </a:extLst>
          </p:cNvPr>
          <p:cNvSpPr/>
          <p:nvPr/>
        </p:nvSpPr>
        <p:spPr>
          <a:xfrm>
            <a:off x="10764448" y="2947611"/>
            <a:ext cx="1122752" cy="5333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A888FA2-81D6-0C0E-4781-B38A546BA492}"/>
              </a:ext>
            </a:extLst>
          </p:cNvPr>
          <p:cNvSpPr/>
          <p:nvPr/>
        </p:nvSpPr>
        <p:spPr>
          <a:xfrm>
            <a:off x="5882695" y="2722311"/>
            <a:ext cx="45719" cy="570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47E7786-B9A7-5EDB-10BF-34B7DEFFBB27}"/>
              </a:ext>
            </a:extLst>
          </p:cNvPr>
          <p:cNvSpPr/>
          <p:nvPr/>
        </p:nvSpPr>
        <p:spPr>
          <a:xfrm>
            <a:off x="5882695" y="3292414"/>
            <a:ext cx="45719" cy="309345"/>
          </a:xfrm>
          <a:prstGeom prst="rect">
            <a:avLst/>
          </a:prstGeom>
          <a:solidFill>
            <a:srgbClr val="00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DD1EEAD-DE91-F9D7-E34E-F26235199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8129" y="4595951"/>
            <a:ext cx="2286319" cy="202910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B5DEDEE-3032-5500-D1E7-4D1750F18154}"/>
              </a:ext>
            </a:extLst>
          </p:cNvPr>
          <p:cNvSpPr txBox="1"/>
          <p:nvPr/>
        </p:nvSpPr>
        <p:spPr>
          <a:xfrm>
            <a:off x="9294536" y="4338941"/>
            <a:ext cx="2732042" cy="369332"/>
          </a:xfrm>
          <a:prstGeom prst="rect">
            <a:avLst/>
          </a:prstGeom>
          <a:solidFill>
            <a:srgbClr val="00CCF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Water between sand grains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7831937-40E8-F2F4-619B-03A43FE08353}"/>
              </a:ext>
            </a:extLst>
          </p:cNvPr>
          <p:cNvSpPr/>
          <p:nvPr/>
        </p:nvSpPr>
        <p:spPr>
          <a:xfrm>
            <a:off x="8137625" y="4334398"/>
            <a:ext cx="1122752" cy="5333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21288B7-4E27-BC3E-FA22-40A23BA027EB}"/>
              </a:ext>
            </a:extLst>
          </p:cNvPr>
          <p:cNvSpPr/>
          <p:nvPr/>
        </p:nvSpPr>
        <p:spPr>
          <a:xfrm>
            <a:off x="10660557" y="6070440"/>
            <a:ext cx="1122752" cy="5333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55560D1-3692-5CEA-60C8-F7907D5D25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800" y="4681688"/>
            <a:ext cx="2114845" cy="1857634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01B77A0B-2E05-3474-92C5-56026CB4244A}"/>
              </a:ext>
            </a:extLst>
          </p:cNvPr>
          <p:cNvSpPr/>
          <p:nvPr/>
        </p:nvSpPr>
        <p:spPr>
          <a:xfrm>
            <a:off x="2648296" y="4705550"/>
            <a:ext cx="838200" cy="139120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9C2393C-AED2-97EC-92FF-386AAE62DB67}"/>
              </a:ext>
            </a:extLst>
          </p:cNvPr>
          <p:cNvSpPr txBox="1"/>
          <p:nvPr/>
        </p:nvSpPr>
        <p:spPr>
          <a:xfrm>
            <a:off x="5621535" y="4747504"/>
            <a:ext cx="1905000" cy="369332"/>
          </a:xfrm>
          <a:prstGeom prst="rect">
            <a:avLst/>
          </a:prstGeom>
          <a:solidFill>
            <a:srgbClr val="00CCF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Water in fractures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690DB4D-E377-1440-3E82-9CB03058D198}"/>
              </a:ext>
            </a:extLst>
          </p:cNvPr>
          <p:cNvCxnSpPr>
            <a:cxnSpLocks/>
          </p:cNvCxnSpPr>
          <p:nvPr/>
        </p:nvCxnSpPr>
        <p:spPr>
          <a:xfrm flipH="1">
            <a:off x="4364286" y="5116836"/>
            <a:ext cx="1350556" cy="45720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39684521-11CB-F362-63B1-ECDD73378FF7}"/>
              </a:ext>
            </a:extLst>
          </p:cNvPr>
          <p:cNvSpPr txBox="1"/>
          <p:nvPr/>
        </p:nvSpPr>
        <p:spPr>
          <a:xfrm>
            <a:off x="3441366" y="4115759"/>
            <a:ext cx="1905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Overburden Well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915481C-4FAF-90FC-BD92-743CDF63C56C}"/>
              </a:ext>
            </a:extLst>
          </p:cNvPr>
          <p:cNvCxnSpPr>
            <a:cxnSpLocks/>
          </p:cNvCxnSpPr>
          <p:nvPr/>
        </p:nvCxnSpPr>
        <p:spPr>
          <a:xfrm flipV="1">
            <a:off x="4654032" y="3477080"/>
            <a:ext cx="1118355" cy="638679"/>
          </a:xfrm>
          <a:prstGeom prst="straightConnector1">
            <a:avLst/>
          </a:prstGeom>
          <a:ln w="34925">
            <a:solidFill>
              <a:srgbClr val="92674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8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20" grpId="0" animBg="1"/>
      <p:bldP spid="23" grpId="0" animBg="1"/>
      <p:bldP spid="24" grpId="0" animBg="1"/>
      <p:bldP spid="29" grpId="0" animBg="1"/>
      <p:bldP spid="36" grpId="0" animBg="1"/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AD788-8FA2-80C7-07D1-9A3A0D85B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er- and Polyfluoroalkyl Substances - PFAS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39F2E-17A7-3CF0-1A22-7B3BA8651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745225"/>
            <a:ext cx="10756013" cy="5367550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00B0F0"/>
              </a:buClr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Group of man-made compounds widely used in many common household and commercial products for decades.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Used as processing aid in making non-Stick cookware (e.g. Teflon</a:t>
            </a:r>
            <a:r>
              <a:rPr lang="en-US" i="1" baseline="3000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®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) 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Surface protection for stain- or water-resistance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Carpets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Clothing (e.g., Gore-Tex®); and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Furniture;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Surface protection for food packaging: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Microwave popcorn bags;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Fast food wrappers; and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Pizza boxes;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Industrial processes; and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Some </a:t>
            </a:r>
            <a:r>
              <a:rPr lang="en-US" sz="3900" b="1" dirty="0">
                <a:solidFill>
                  <a:schemeClr val="accent6">
                    <a:lumMod val="75000"/>
                  </a:schemeClr>
                </a:solidFill>
              </a:rPr>
              <a:t>firefighting foams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>
              <a:buClr>
                <a:srgbClr val="00CCFF"/>
              </a:buClr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Septic Systems can be sources of PFAS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6AFDFB-CBE6-60E6-CDA9-CFC1CD6AB5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AA1E33-8552-464B-8C26-924F26AFB264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A2E96C-A60C-0DC5-6671-94AD878A53CF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318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88D1F-85B8-0419-EB3F-70FDFDD0F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>
                <a:solidFill>
                  <a:schemeClr val="accent6">
                    <a:lumMod val="75000"/>
                  </a:schemeClr>
                </a:solidFill>
              </a:rPr>
              <a:t>PFAS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(continued)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B59A23-18D1-C765-F5E8-085135B683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AA1E33-8552-464B-8C26-924F26AFB26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1D660F7-9AFC-C3FB-6737-23481A82F32D}"/>
              </a:ext>
            </a:extLst>
          </p:cNvPr>
          <p:cNvSpPr txBox="1">
            <a:spLocks/>
          </p:cNvSpPr>
          <p:nvPr/>
        </p:nvSpPr>
        <p:spPr bwMode="auto">
          <a:xfrm>
            <a:off x="542658" y="1113950"/>
            <a:ext cx="6543942" cy="5610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914354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BA9BC"/>
              </a:buClr>
              <a:buFont typeface="Wingdings" pitchFamily="2" charset="2"/>
              <a:buChar char="§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354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BAF2F"/>
              </a:buClr>
              <a:buFont typeface="Wingdings" pitchFamily="2" charset="2"/>
              <a:buChar char="§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354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D06F1B"/>
              </a:buClr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354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Wingdings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354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354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354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354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354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endParaRPr lang="en-US" sz="2000" kern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277616-7F23-3EC3-02B8-11BA8FC50579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2BE1766-AAEF-7218-B345-DB4880B26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3" y="1231908"/>
            <a:ext cx="12039595" cy="5475076"/>
          </a:xfrm>
        </p:spPr>
        <p:txBody>
          <a:bodyPr>
            <a:normAutofit fontScale="92500" lnSpcReduction="20000"/>
          </a:bodyPr>
          <a:lstStyle/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Each source will have a different combination of PFAS compounds and the composition can change over time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New Hampshire regulates four PFAS in drinking water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	   Ambient Groundwater Quality Standard (AGQS)</a:t>
            </a:r>
          </a:p>
          <a:p>
            <a:pPr lvl="1">
              <a:buClr>
                <a:srgbClr val="00CCFF"/>
              </a:buClr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Perfluorooctanoic acid (PFOA) 			12 ng/L</a:t>
            </a:r>
          </a:p>
          <a:p>
            <a:pPr lvl="1">
              <a:buClr>
                <a:srgbClr val="00CCFF"/>
              </a:buClr>
            </a:pP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Perfluorooctanesulfonic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acid (PFOS) 		15 ng/L</a:t>
            </a:r>
          </a:p>
          <a:p>
            <a:pPr lvl="1">
              <a:buClr>
                <a:srgbClr val="00CCFF"/>
              </a:buClr>
            </a:pP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Perfluorononanoic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acid (PFNA) 			11 ng/L</a:t>
            </a:r>
          </a:p>
          <a:p>
            <a:pPr lvl="1">
              <a:buClr>
                <a:srgbClr val="00CCFF"/>
              </a:buClr>
            </a:pP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Perfluorohexanesulfonic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acid (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PFHxS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)		18 ng/L</a:t>
            </a:r>
          </a:p>
          <a:p>
            <a:pPr marL="457188" lvl="1" indent="0">
              <a:buNone/>
            </a:pP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			ng/L is equivalent to a part per trillion (ppt)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4000" i="1" dirty="0">
                <a:solidFill>
                  <a:schemeClr val="accent6">
                    <a:lumMod val="75000"/>
                  </a:schemeClr>
                </a:solidFill>
              </a:rPr>
              <a:t>EPA is proposing 4 ng/L for PFOA and PFOS!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Analyzed for 23 PFAS compounds in the groundwater samples.</a:t>
            </a:r>
          </a:p>
        </p:txBody>
      </p:sp>
    </p:spTree>
    <p:extLst>
      <p:ext uri="{BB962C8B-B14F-4D97-AF65-F5344CB8AC3E}">
        <p14:creationId xmlns:p14="http://schemas.microsoft.com/office/powerpoint/2010/main" val="2843036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88D1F-85B8-0419-EB3F-70FDFDD0F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>
                <a:solidFill>
                  <a:schemeClr val="accent6">
                    <a:lumMod val="75000"/>
                  </a:schemeClr>
                </a:solidFill>
              </a:rPr>
              <a:t>Private Well Sample Results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B59A23-18D1-C765-F5E8-085135B683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AA1E33-8552-464B-8C26-924F26AFB26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1D660F7-9AFC-C3FB-6737-23481A82F32D}"/>
              </a:ext>
            </a:extLst>
          </p:cNvPr>
          <p:cNvSpPr txBox="1">
            <a:spLocks/>
          </p:cNvSpPr>
          <p:nvPr/>
        </p:nvSpPr>
        <p:spPr bwMode="auto">
          <a:xfrm>
            <a:off x="542658" y="1113950"/>
            <a:ext cx="6543942" cy="5610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914354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BA9BC"/>
              </a:buClr>
              <a:buFont typeface="Wingdings" pitchFamily="2" charset="2"/>
              <a:buChar char="§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354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BAF2F"/>
              </a:buClr>
              <a:buFont typeface="Wingdings" pitchFamily="2" charset="2"/>
              <a:buChar char="§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354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D06F1B"/>
              </a:buClr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354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Wingdings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354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354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354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354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354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endParaRPr lang="en-US" sz="2000" kern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277616-7F23-3EC3-02B8-11BA8FC50579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2BE1766-AAEF-7218-B345-DB4880B26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524837"/>
            <a:ext cx="11887195" cy="5367550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A total of 92 private wells have been sampled since 2016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27 private wells have/had concentrations exceeding AGQS</a:t>
            </a:r>
          </a:p>
          <a:p>
            <a:pPr lvl="1">
              <a:buClr>
                <a:srgbClr val="0DBBCD"/>
              </a:buClr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6 have Point of Entry Treatment systems (POETs)</a:t>
            </a:r>
          </a:p>
          <a:p>
            <a:pPr lvl="1">
              <a:buClr>
                <a:srgbClr val="0DBBCD"/>
              </a:buClr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20 are receiving bottled drinking water</a:t>
            </a:r>
          </a:p>
          <a:p>
            <a:pPr lvl="1">
              <a:buClr>
                <a:srgbClr val="0DBBCD"/>
              </a:buClr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1 does not use the water for drinking</a:t>
            </a:r>
          </a:p>
          <a:p>
            <a:pPr>
              <a:buClr>
                <a:srgbClr val="92D050"/>
              </a:buClr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Evaluation of PFAS concentrations in wells sampled in at least 4 calendar years show generally stable to decreasing trends (7 wells)</a:t>
            </a:r>
          </a:p>
          <a:p>
            <a:endParaRPr lang="en-US" sz="40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974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91880-2882-9D04-161A-4B5DFC07C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PFAS Sample Results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BC20739-B91B-C32E-CD9D-3E5D0853AE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43000" y="936738"/>
            <a:ext cx="6969841" cy="5367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7C4838-D857-F19A-FBF3-B583E9C7C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AA1E33-8552-464B-8C26-924F26AFB264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8A6550-76F7-F2D5-6DE1-4C5670EE65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2841" y="798549"/>
            <a:ext cx="2610214" cy="29722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5D0F1E-64BB-55BE-83A9-2FCD4DBA0D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2841" y="3778387"/>
            <a:ext cx="2734057" cy="228631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9F49B86-5385-D816-F5D8-E073AC03D116}"/>
              </a:ext>
            </a:extLst>
          </p:cNvPr>
          <p:cNvSpPr/>
          <p:nvPr/>
        </p:nvSpPr>
        <p:spPr>
          <a:xfrm>
            <a:off x="7315200" y="5512424"/>
            <a:ext cx="914400" cy="8176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3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91880-2882-9D04-161A-4B5DFC07C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3" y="190533"/>
            <a:ext cx="4190997" cy="1257267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Groundwater Flow Direction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7C4838-D857-F19A-FBF3-B583E9C7C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AA1E33-8552-464B-8C26-924F26AFB264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F13888-9FAF-C970-829F-F77826C3E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53332"/>
            <a:ext cx="6096000" cy="646747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4ADB560-915F-A76A-5A00-6CBAAF9ED302}"/>
              </a:ext>
            </a:extLst>
          </p:cNvPr>
          <p:cNvSpPr/>
          <p:nvPr/>
        </p:nvSpPr>
        <p:spPr>
          <a:xfrm>
            <a:off x="5257800" y="990600"/>
            <a:ext cx="533400" cy="228600"/>
          </a:xfrm>
          <a:prstGeom prst="ellipse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65787D5-19B9-0E83-583B-C87EE9DF3DC5}"/>
              </a:ext>
            </a:extLst>
          </p:cNvPr>
          <p:cNvSpPr/>
          <p:nvPr/>
        </p:nvSpPr>
        <p:spPr>
          <a:xfrm>
            <a:off x="5486400" y="5105400"/>
            <a:ext cx="533400" cy="228600"/>
          </a:xfrm>
          <a:prstGeom prst="ellipse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506DE9A2-3AE3-76A0-098D-C05026472401}"/>
              </a:ext>
            </a:extLst>
          </p:cNvPr>
          <p:cNvSpPr/>
          <p:nvPr/>
        </p:nvSpPr>
        <p:spPr>
          <a:xfrm>
            <a:off x="5334000" y="1956468"/>
            <a:ext cx="304800" cy="1066800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053289A-59E9-8070-9ED3-018761CB04A6}"/>
              </a:ext>
            </a:extLst>
          </p:cNvPr>
          <p:cNvSpPr/>
          <p:nvPr/>
        </p:nvSpPr>
        <p:spPr>
          <a:xfrm>
            <a:off x="10363200" y="6248400"/>
            <a:ext cx="533400" cy="228600"/>
          </a:xfrm>
          <a:prstGeom prst="ellipse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25559C7B-26CA-1062-0869-2FE4AB37B5CE}"/>
              </a:ext>
            </a:extLst>
          </p:cNvPr>
          <p:cNvSpPr/>
          <p:nvPr/>
        </p:nvSpPr>
        <p:spPr>
          <a:xfrm rot="16984467">
            <a:off x="7564448" y="5145914"/>
            <a:ext cx="304800" cy="1066800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F1D085BA-C05F-87B3-CB84-69A6A83B8A04}"/>
              </a:ext>
            </a:extLst>
          </p:cNvPr>
          <p:cNvSpPr/>
          <p:nvPr/>
        </p:nvSpPr>
        <p:spPr>
          <a:xfrm rot="4767696">
            <a:off x="6613508" y="1536365"/>
            <a:ext cx="152400" cy="432468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A4FBFA-9113-DB62-A61C-1322A5FBC3DF}"/>
              </a:ext>
            </a:extLst>
          </p:cNvPr>
          <p:cNvSpPr txBox="1"/>
          <p:nvPr/>
        </p:nvSpPr>
        <p:spPr>
          <a:xfrm>
            <a:off x="7069665" y="467728"/>
            <a:ext cx="38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29E976-5FA8-E5E0-C638-714FFB99D1B0}"/>
              </a:ext>
            </a:extLst>
          </p:cNvPr>
          <p:cNvSpPr txBox="1"/>
          <p:nvPr/>
        </p:nvSpPr>
        <p:spPr>
          <a:xfrm>
            <a:off x="7433731" y="1183490"/>
            <a:ext cx="38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65C7CB93-EFD3-28E7-EAAA-A33F25B87601}"/>
              </a:ext>
            </a:extLst>
          </p:cNvPr>
          <p:cNvSpPr/>
          <p:nvPr/>
        </p:nvSpPr>
        <p:spPr>
          <a:xfrm rot="3096552">
            <a:off x="5813506" y="2148228"/>
            <a:ext cx="152400" cy="432468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48DC107-42FD-8A30-160A-25E80B3DCF00}"/>
              </a:ext>
            </a:extLst>
          </p:cNvPr>
          <p:cNvCxnSpPr>
            <a:cxnSpLocks/>
            <a:stCxn id="18" idx="2"/>
          </p:cNvCxnSpPr>
          <p:nvPr/>
        </p:nvCxnSpPr>
        <p:spPr>
          <a:xfrm flipH="1" flipV="1">
            <a:off x="6896099" y="990600"/>
            <a:ext cx="364066" cy="246569"/>
          </a:xfrm>
          <a:prstGeom prst="straightConnector1">
            <a:avLst/>
          </a:prstGeom>
          <a:ln w="34925">
            <a:solidFill>
              <a:srgbClr val="FFFF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24F9EEF-DD69-1909-6587-0F33F0B3A16B}"/>
              </a:ext>
            </a:extLst>
          </p:cNvPr>
          <p:cNvCxnSpPr>
            <a:cxnSpLocks/>
          </p:cNvCxnSpPr>
          <p:nvPr/>
        </p:nvCxnSpPr>
        <p:spPr>
          <a:xfrm>
            <a:off x="7367629" y="1314368"/>
            <a:ext cx="74569" cy="528299"/>
          </a:xfrm>
          <a:prstGeom prst="straightConnector1">
            <a:avLst/>
          </a:prstGeom>
          <a:ln w="34925">
            <a:solidFill>
              <a:srgbClr val="FFFF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452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3" grpId="0" animBg="1"/>
      <p:bldP spid="16" grpId="0" animBg="1"/>
      <p:bldP spid="17" grpId="0" animBg="1"/>
      <p:bldP spid="18" grpId="0"/>
      <p:bldP spid="19" grpId="0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SH 2020">
      <a:dk1>
        <a:srgbClr val="151515"/>
      </a:dk1>
      <a:lt1>
        <a:sysClr val="window" lastClr="FFFFFF"/>
      </a:lt1>
      <a:dk2>
        <a:srgbClr val="6C6A68"/>
      </a:dk2>
      <a:lt2>
        <a:srgbClr val="E9E9E6"/>
      </a:lt2>
      <a:accent1>
        <a:srgbClr val="926744"/>
      </a:accent1>
      <a:accent2>
        <a:srgbClr val="6EA634"/>
      </a:accent2>
      <a:accent3>
        <a:srgbClr val="DE783E"/>
      </a:accent3>
      <a:accent4>
        <a:srgbClr val="E2AD15"/>
      </a:accent4>
      <a:accent5>
        <a:srgbClr val="9E9791"/>
      </a:accent5>
      <a:accent6>
        <a:srgbClr val="7E95A4"/>
      </a:accent6>
      <a:hlink>
        <a:srgbClr val="576A79"/>
      </a:hlink>
      <a:folHlink>
        <a:srgbClr val="576A7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98DD630-4AEF-4C16-B39F-F8706A662FC1}" vid="{CEE930FE-9661-4CEA-BF90-F21567442D1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Sanborn Head Wide Screen</Template>
  <TotalTime>8454</TotalTime>
  <Words>1383</Words>
  <Application>Microsoft Office PowerPoint</Application>
  <PresentationFormat>Widescreen</PresentationFormat>
  <Paragraphs>227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Cambria</vt:lpstr>
      <vt:lpstr>Wingdings</vt:lpstr>
      <vt:lpstr>Office Theme</vt:lpstr>
      <vt:lpstr>  Town of Kingston - Fire Station Summary of PFAS Investigation May 8, 2023   </vt:lpstr>
      <vt:lpstr>Agenda</vt:lpstr>
      <vt:lpstr>Driving in the Rain</vt:lpstr>
      <vt:lpstr>Basic Hydrogeology</vt:lpstr>
      <vt:lpstr>Per- and Polyfluoroalkyl Substances - PFAS</vt:lpstr>
      <vt:lpstr>PFAS (continued)</vt:lpstr>
      <vt:lpstr>Private Well Sample Results</vt:lpstr>
      <vt:lpstr>PFAS Sample Results</vt:lpstr>
      <vt:lpstr>Groundwater Flow Direction</vt:lpstr>
      <vt:lpstr>PFOA Results</vt:lpstr>
      <vt:lpstr>PFOS Results</vt:lpstr>
      <vt:lpstr>PFAS Composition</vt:lpstr>
      <vt:lpstr>Conceptual Site Model</vt:lpstr>
      <vt:lpstr>Permanent Solution – Options and Rough Costs</vt:lpstr>
      <vt:lpstr>Next Steps – Recommended Ongoing Monitoring</vt:lpstr>
      <vt:lpstr>Next Steps – Additional Investigations</vt:lpstr>
      <vt:lpstr>Additional Investigations</vt:lpstr>
      <vt:lpstr>Next Steps – Groundwater Management Zone</vt:lpstr>
      <vt:lpstr>DRAFT Groundwater Management Zone</vt:lpstr>
      <vt:lpstr>Questions</vt:lpstr>
      <vt:lpstr>Extra Slides</vt:lpstr>
      <vt:lpstr>PFNA Results</vt:lpstr>
      <vt:lpstr>PFHxS Results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Otto Rusch</dc:creator>
  <cp:lastModifiedBy>Anne Sheehan</cp:lastModifiedBy>
  <cp:revision>77</cp:revision>
  <cp:lastPrinted>2023-05-08T13:18:40Z</cp:lastPrinted>
  <dcterms:created xsi:type="dcterms:W3CDTF">2021-06-14T18:42:00Z</dcterms:created>
  <dcterms:modified xsi:type="dcterms:W3CDTF">2023-05-08T18:46:41Z</dcterms:modified>
</cp:coreProperties>
</file>