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72" r:id="rId8"/>
    <p:sldId id="271" r:id="rId9"/>
    <p:sldId id="262" r:id="rId10"/>
    <p:sldId id="261" r:id="rId11"/>
    <p:sldId id="264" r:id="rId12"/>
    <p:sldId id="267" r:id="rId13"/>
    <p:sldId id="266" r:id="rId14"/>
    <p:sldId id="265" r:id="rId15"/>
    <p:sldId id="268" r:id="rId16"/>
    <p:sldId id="270" r:id="rId17"/>
    <p:sldId id="258" r:id="rId18"/>
    <p:sldId id="259" r:id="rId19"/>
    <p:sldId id="260" r:id="rId20"/>
    <p:sldId id="269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33D75-8DAC-4529-9A11-9D89E0E8CEB3}" v="17" dt="2023-05-15T22:06:52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7E667-76FC-493D-936C-C35E01359A8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8A0968-AA33-43D7-B79D-B447C2FBAFC8}">
      <dgm:prSet/>
      <dgm:spPr/>
      <dgm:t>
        <a:bodyPr/>
        <a:lstStyle/>
        <a:p>
          <a:r>
            <a:rPr lang="en-US"/>
            <a:t>Conventional Chip Seal</a:t>
          </a:r>
        </a:p>
      </dgm:t>
    </dgm:pt>
    <dgm:pt modelId="{E2454E98-F932-4D73-A8B1-E74A83039969}" type="parTrans" cxnId="{8FD2675E-A062-4ECF-9770-493283D67736}">
      <dgm:prSet/>
      <dgm:spPr/>
      <dgm:t>
        <a:bodyPr/>
        <a:lstStyle/>
        <a:p>
          <a:endParaRPr lang="en-US"/>
        </a:p>
      </dgm:t>
    </dgm:pt>
    <dgm:pt modelId="{A3492237-FD8F-406F-81D1-A07A4430E3AB}" type="sibTrans" cxnId="{8FD2675E-A062-4ECF-9770-493283D67736}">
      <dgm:prSet/>
      <dgm:spPr/>
      <dgm:t>
        <a:bodyPr/>
        <a:lstStyle/>
        <a:p>
          <a:endParaRPr lang="en-US"/>
        </a:p>
      </dgm:t>
    </dgm:pt>
    <dgm:pt modelId="{D1EDFD5B-9437-4398-B7E9-F2F03AA7215E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en-US"/>
            <a:t>Jericho Dr.- Double Chip</a:t>
          </a:r>
        </a:p>
      </dgm:t>
    </dgm:pt>
    <dgm:pt modelId="{94206221-5382-43CE-A1C3-A69E0FE8822F}" type="parTrans" cxnId="{EE10043A-D196-447D-A3F4-58D61E45DCEE}">
      <dgm:prSet/>
      <dgm:spPr/>
      <dgm:t>
        <a:bodyPr/>
        <a:lstStyle/>
        <a:p>
          <a:endParaRPr lang="en-US"/>
        </a:p>
      </dgm:t>
    </dgm:pt>
    <dgm:pt modelId="{534F3FA1-28AC-4877-B2FF-F525AD63FB02}" type="sibTrans" cxnId="{EE10043A-D196-447D-A3F4-58D61E45DCEE}">
      <dgm:prSet/>
      <dgm:spPr/>
      <dgm:t>
        <a:bodyPr/>
        <a:lstStyle/>
        <a:p>
          <a:endParaRPr lang="en-US"/>
        </a:p>
      </dgm:t>
    </dgm:pt>
    <dgm:pt modelId="{AD4BA140-B0AE-49E1-B45B-625024D5F3A6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en-US"/>
            <a:t>Williams Path</a:t>
          </a:r>
        </a:p>
      </dgm:t>
    </dgm:pt>
    <dgm:pt modelId="{B6335AE8-C7DC-4754-A563-1239D7382B25}" type="parTrans" cxnId="{11F39B59-BAA9-47CD-BF27-0AFDC4FA89DD}">
      <dgm:prSet/>
      <dgm:spPr/>
      <dgm:t>
        <a:bodyPr/>
        <a:lstStyle/>
        <a:p>
          <a:endParaRPr lang="en-US"/>
        </a:p>
      </dgm:t>
    </dgm:pt>
    <dgm:pt modelId="{BD00CB40-1189-456D-9522-52121BD0CBC1}" type="sibTrans" cxnId="{11F39B59-BAA9-47CD-BF27-0AFDC4FA89DD}">
      <dgm:prSet/>
      <dgm:spPr/>
      <dgm:t>
        <a:bodyPr/>
        <a:lstStyle/>
        <a:p>
          <a:endParaRPr lang="en-US"/>
        </a:p>
      </dgm:t>
    </dgm:pt>
    <dgm:pt modelId="{4916C7B7-F434-4CA7-83B1-BB37842778F3}">
      <dgm:prSet/>
      <dgm:spPr>
        <a:solidFill>
          <a:schemeClr val="accent2"/>
        </a:solidFill>
      </dgm:spPr>
      <dgm:t>
        <a:bodyPr/>
        <a:lstStyle/>
        <a:p>
          <a:r>
            <a:rPr lang="en-US"/>
            <a:t>Crack Seal</a:t>
          </a:r>
        </a:p>
      </dgm:t>
    </dgm:pt>
    <dgm:pt modelId="{CF5D00F3-69D8-4497-88FA-365EEC6B4A26}" type="parTrans" cxnId="{6E5BF095-7CA5-4D92-A65A-7317C17C4C28}">
      <dgm:prSet/>
      <dgm:spPr/>
      <dgm:t>
        <a:bodyPr/>
        <a:lstStyle/>
        <a:p>
          <a:endParaRPr lang="en-US"/>
        </a:p>
      </dgm:t>
    </dgm:pt>
    <dgm:pt modelId="{F6CCBA55-027A-4645-8E97-4BAECF11D8EC}" type="sibTrans" cxnId="{6E5BF095-7CA5-4D92-A65A-7317C17C4C28}">
      <dgm:prSet/>
      <dgm:spPr/>
      <dgm:t>
        <a:bodyPr/>
        <a:lstStyle/>
        <a:p>
          <a:endParaRPr lang="en-US"/>
        </a:p>
      </dgm:t>
    </dgm:pt>
    <dgm:pt modelId="{33A699B3-98A1-468C-B175-B4BD1C1F321F}">
      <dgm:prSet/>
      <dgm:spPr/>
      <dgm:t>
        <a:bodyPr/>
        <a:lstStyle/>
        <a:p>
          <a:r>
            <a:rPr lang="en-US" dirty="0"/>
            <a:t>All main roads (excluding New Boston). </a:t>
          </a:r>
        </a:p>
      </dgm:t>
    </dgm:pt>
    <dgm:pt modelId="{B2754474-17C1-40D1-87C8-A6AF3F9C8457}" type="parTrans" cxnId="{8B2BE9AE-5654-4392-8BB8-2B2586478E83}">
      <dgm:prSet/>
      <dgm:spPr/>
      <dgm:t>
        <a:bodyPr/>
        <a:lstStyle/>
        <a:p>
          <a:endParaRPr lang="en-US"/>
        </a:p>
      </dgm:t>
    </dgm:pt>
    <dgm:pt modelId="{B1123AEE-3A73-4A91-BD59-FC6CE91DEA3B}" type="sibTrans" cxnId="{8B2BE9AE-5654-4392-8BB8-2B2586478E83}">
      <dgm:prSet/>
      <dgm:spPr/>
      <dgm:t>
        <a:bodyPr/>
        <a:lstStyle/>
        <a:p>
          <a:endParaRPr lang="en-US"/>
        </a:p>
      </dgm:t>
    </dgm:pt>
    <dgm:pt modelId="{1280B613-1D3E-489C-BD57-439832707135}">
      <dgm:prSet/>
      <dgm:spPr/>
      <dgm:t>
        <a:bodyPr/>
        <a:lstStyle/>
        <a:p>
          <a:r>
            <a:rPr lang="en-US" baseline="0" dirty="0">
              <a:solidFill>
                <a:srgbClr val="663300"/>
              </a:solidFill>
            </a:rPr>
            <a:t>Brown</a:t>
          </a:r>
          <a:r>
            <a:rPr lang="en-US" dirty="0"/>
            <a:t>, </a:t>
          </a:r>
          <a:r>
            <a:rPr lang="en-US" baseline="0" dirty="0">
              <a:solidFill>
                <a:srgbClr val="FF0000"/>
              </a:solidFill>
            </a:rPr>
            <a:t>Red</a:t>
          </a:r>
          <a:r>
            <a:rPr lang="en-US" dirty="0"/>
            <a:t>, </a:t>
          </a:r>
          <a:r>
            <a:rPr lang="en-US" baseline="0" dirty="0">
              <a:solidFill>
                <a:schemeClr val="accent6">
                  <a:lumMod val="50000"/>
                </a:schemeClr>
              </a:solidFill>
            </a:rPr>
            <a:t>Green</a:t>
          </a:r>
          <a:r>
            <a:rPr lang="en-US" dirty="0"/>
            <a:t> routes by priority</a:t>
          </a:r>
        </a:p>
      </dgm:t>
    </dgm:pt>
    <dgm:pt modelId="{779DC23B-1D8F-4F2A-9DFD-FF32D5A6697C}" type="parTrans" cxnId="{CC79144A-2693-4DC7-A96C-0953230B7E9A}">
      <dgm:prSet/>
      <dgm:spPr/>
      <dgm:t>
        <a:bodyPr/>
        <a:lstStyle/>
        <a:p>
          <a:endParaRPr lang="en-US"/>
        </a:p>
      </dgm:t>
    </dgm:pt>
    <dgm:pt modelId="{7C02FEC7-62EF-468D-A967-333A5D4518BE}" type="sibTrans" cxnId="{CC79144A-2693-4DC7-A96C-0953230B7E9A}">
      <dgm:prSet/>
      <dgm:spPr/>
      <dgm:t>
        <a:bodyPr/>
        <a:lstStyle/>
        <a:p>
          <a:endParaRPr lang="en-US"/>
        </a:p>
      </dgm:t>
    </dgm:pt>
    <dgm:pt modelId="{C18FADB8-36E3-4482-8E11-8C9BA116C0EB}" type="pres">
      <dgm:prSet presAssocID="{3627E667-76FC-493D-936C-C35E01359A8E}" presName="Name0" presStyleCnt="0">
        <dgm:presLayoutVars>
          <dgm:dir/>
          <dgm:animLvl val="lvl"/>
          <dgm:resizeHandles val="exact"/>
        </dgm:presLayoutVars>
      </dgm:prSet>
      <dgm:spPr/>
    </dgm:pt>
    <dgm:pt modelId="{3C8592AF-F7D7-44BE-AD26-1598E4C6EB9A}" type="pres">
      <dgm:prSet presAssocID="{888A0968-AA33-43D7-B79D-B447C2FBAFC8}" presName="composite" presStyleCnt="0"/>
      <dgm:spPr/>
    </dgm:pt>
    <dgm:pt modelId="{D9977A4D-D612-48A4-92CF-B29DECA3E2C4}" type="pres">
      <dgm:prSet presAssocID="{888A0968-AA33-43D7-B79D-B447C2FBAFC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1A5A62-2CF2-4FD7-9817-8B321C445033}" type="pres">
      <dgm:prSet presAssocID="{888A0968-AA33-43D7-B79D-B447C2FBAFC8}" presName="desTx" presStyleLbl="alignAccFollowNode1" presStyleIdx="0" presStyleCnt="2">
        <dgm:presLayoutVars>
          <dgm:bulletEnabled val="1"/>
        </dgm:presLayoutVars>
      </dgm:prSet>
      <dgm:spPr/>
    </dgm:pt>
    <dgm:pt modelId="{62D2244D-720C-4B54-A4B7-DC8895D493C1}" type="pres">
      <dgm:prSet presAssocID="{A3492237-FD8F-406F-81D1-A07A4430E3AB}" presName="space" presStyleCnt="0"/>
      <dgm:spPr/>
    </dgm:pt>
    <dgm:pt modelId="{0DD55B69-F87F-49EE-8112-EC5863280AE9}" type="pres">
      <dgm:prSet presAssocID="{4916C7B7-F434-4CA7-83B1-BB37842778F3}" presName="composite" presStyleCnt="0"/>
      <dgm:spPr/>
    </dgm:pt>
    <dgm:pt modelId="{C5055BA0-BB61-4C92-A9D8-6A92BE8D499D}" type="pres">
      <dgm:prSet presAssocID="{4916C7B7-F434-4CA7-83B1-BB37842778F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86604B1-4794-4449-81CC-1FEAB8D7D59F}" type="pres">
      <dgm:prSet presAssocID="{4916C7B7-F434-4CA7-83B1-BB37842778F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51E7636-58C4-4FCF-9CD2-27CF8FE6C6C9}" type="presOf" srcId="{1280B613-1D3E-489C-BD57-439832707135}" destId="{C86604B1-4794-4449-81CC-1FEAB8D7D59F}" srcOrd="0" destOrd="1" presId="urn:microsoft.com/office/officeart/2005/8/layout/hList1"/>
    <dgm:cxn modelId="{EE10043A-D196-447D-A3F4-58D61E45DCEE}" srcId="{888A0968-AA33-43D7-B79D-B447C2FBAFC8}" destId="{D1EDFD5B-9437-4398-B7E9-F2F03AA7215E}" srcOrd="0" destOrd="0" parTransId="{94206221-5382-43CE-A1C3-A69E0FE8822F}" sibTransId="{534F3FA1-28AC-4877-B2FF-F525AD63FB02}"/>
    <dgm:cxn modelId="{8FD2675E-A062-4ECF-9770-493283D67736}" srcId="{3627E667-76FC-493D-936C-C35E01359A8E}" destId="{888A0968-AA33-43D7-B79D-B447C2FBAFC8}" srcOrd="0" destOrd="0" parTransId="{E2454E98-F932-4D73-A8B1-E74A83039969}" sibTransId="{A3492237-FD8F-406F-81D1-A07A4430E3AB}"/>
    <dgm:cxn modelId="{CC79144A-2693-4DC7-A96C-0953230B7E9A}" srcId="{4916C7B7-F434-4CA7-83B1-BB37842778F3}" destId="{1280B613-1D3E-489C-BD57-439832707135}" srcOrd="1" destOrd="0" parTransId="{779DC23B-1D8F-4F2A-9DFD-FF32D5A6697C}" sibTransId="{7C02FEC7-62EF-468D-A967-333A5D4518BE}"/>
    <dgm:cxn modelId="{A321B96D-28B7-46E1-98F3-58C1078F702C}" type="presOf" srcId="{4916C7B7-F434-4CA7-83B1-BB37842778F3}" destId="{C5055BA0-BB61-4C92-A9D8-6A92BE8D499D}" srcOrd="0" destOrd="0" presId="urn:microsoft.com/office/officeart/2005/8/layout/hList1"/>
    <dgm:cxn modelId="{75255577-3D47-45EE-A4C6-D4CB360341F6}" type="presOf" srcId="{3627E667-76FC-493D-936C-C35E01359A8E}" destId="{C18FADB8-36E3-4482-8E11-8C9BA116C0EB}" srcOrd="0" destOrd="0" presId="urn:microsoft.com/office/officeart/2005/8/layout/hList1"/>
    <dgm:cxn modelId="{11F39B59-BAA9-47CD-BF27-0AFDC4FA89DD}" srcId="{888A0968-AA33-43D7-B79D-B447C2FBAFC8}" destId="{AD4BA140-B0AE-49E1-B45B-625024D5F3A6}" srcOrd="1" destOrd="0" parTransId="{B6335AE8-C7DC-4754-A563-1239D7382B25}" sibTransId="{BD00CB40-1189-456D-9522-52121BD0CBC1}"/>
    <dgm:cxn modelId="{D6DCA679-0F39-42DE-92E2-8C1EBA20DC61}" type="presOf" srcId="{D1EDFD5B-9437-4398-B7E9-F2F03AA7215E}" destId="{931A5A62-2CF2-4FD7-9817-8B321C445033}" srcOrd="0" destOrd="0" presId="urn:microsoft.com/office/officeart/2005/8/layout/hList1"/>
    <dgm:cxn modelId="{6E5BF095-7CA5-4D92-A65A-7317C17C4C28}" srcId="{3627E667-76FC-493D-936C-C35E01359A8E}" destId="{4916C7B7-F434-4CA7-83B1-BB37842778F3}" srcOrd="1" destOrd="0" parTransId="{CF5D00F3-69D8-4497-88FA-365EEC6B4A26}" sibTransId="{F6CCBA55-027A-4645-8E97-4BAECF11D8EC}"/>
    <dgm:cxn modelId="{8B2BE9AE-5654-4392-8BB8-2B2586478E83}" srcId="{4916C7B7-F434-4CA7-83B1-BB37842778F3}" destId="{33A699B3-98A1-468C-B175-B4BD1C1F321F}" srcOrd="0" destOrd="0" parTransId="{B2754474-17C1-40D1-87C8-A6AF3F9C8457}" sibTransId="{B1123AEE-3A73-4A91-BD59-FC6CE91DEA3B}"/>
    <dgm:cxn modelId="{4BE8DAB6-3C5E-456B-BEAF-2EA2236BB9C9}" type="presOf" srcId="{AD4BA140-B0AE-49E1-B45B-625024D5F3A6}" destId="{931A5A62-2CF2-4FD7-9817-8B321C445033}" srcOrd="0" destOrd="1" presId="urn:microsoft.com/office/officeart/2005/8/layout/hList1"/>
    <dgm:cxn modelId="{66DF83D7-4032-4083-96D8-AC1E8963D66B}" type="presOf" srcId="{33A699B3-98A1-468C-B175-B4BD1C1F321F}" destId="{C86604B1-4794-4449-81CC-1FEAB8D7D59F}" srcOrd="0" destOrd="0" presId="urn:microsoft.com/office/officeart/2005/8/layout/hList1"/>
    <dgm:cxn modelId="{88DF13F7-9010-4BE2-9052-CE1E41694E48}" type="presOf" srcId="{888A0968-AA33-43D7-B79D-B447C2FBAFC8}" destId="{D9977A4D-D612-48A4-92CF-B29DECA3E2C4}" srcOrd="0" destOrd="0" presId="urn:microsoft.com/office/officeart/2005/8/layout/hList1"/>
    <dgm:cxn modelId="{ACD8216B-F6B3-41CA-876C-A6A1FFCD261D}" type="presParOf" srcId="{C18FADB8-36E3-4482-8E11-8C9BA116C0EB}" destId="{3C8592AF-F7D7-44BE-AD26-1598E4C6EB9A}" srcOrd="0" destOrd="0" presId="urn:microsoft.com/office/officeart/2005/8/layout/hList1"/>
    <dgm:cxn modelId="{6A589D39-1A25-442D-8FD8-512132248518}" type="presParOf" srcId="{3C8592AF-F7D7-44BE-AD26-1598E4C6EB9A}" destId="{D9977A4D-D612-48A4-92CF-B29DECA3E2C4}" srcOrd="0" destOrd="0" presId="urn:microsoft.com/office/officeart/2005/8/layout/hList1"/>
    <dgm:cxn modelId="{19D98FBC-06CD-434E-BB9F-50797024FB2D}" type="presParOf" srcId="{3C8592AF-F7D7-44BE-AD26-1598E4C6EB9A}" destId="{931A5A62-2CF2-4FD7-9817-8B321C445033}" srcOrd="1" destOrd="0" presId="urn:microsoft.com/office/officeart/2005/8/layout/hList1"/>
    <dgm:cxn modelId="{98B1A60D-1D88-4C5F-95AC-47CF0EA9DEB2}" type="presParOf" srcId="{C18FADB8-36E3-4482-8E11-8C9BA116C0EB}" destId="{62D2244D-720C-4B54-A4B7-DC8895D493C1}" srcOrd="1" destOrd="0" presId="urn:microsoft.com/office/officeart/2005/8/layout/hList1"/>
    <dgm:cxn modelId="{BBBD5193-A0C0-41B6-A0CB-69A6058AA8F6}" type="presParOf" srcId="{C18FADB8-36E3-4482-8E11-8C9BA116C0EB}" destId="{0DD55B69-F87F-49EE-8112-EC5863280AE9}" srcOrd="2" destOrd="0" presId="urn:microsoft.com/office/officeart/2005/8/layout/hList1"/>
    <dgm:cxn modelId="{F93E5694-C741-4323-9F92-D67C91D677DF}" type="presParOf" srcId="{0DD55B69-F87F-49EE-8112-EC5863280AE9}" destId="{C5055BA0-BB61-4C92-A9D8-6A92BE8D499D}" srcOrd="0" destOrd="0" presId="urn:microsoft.com/office/officeart/2005/8/layout/hList1"/>
    <dgm:cxn modelId="{571C7E19-B708-463B-9585-0112B0685E72}" type="presParOf" srcId="{0DD55B69-F87F-49EE-8112-EC5863280AE9}" destId="{C86604B1-4794-4449-81CC-1FEAB8D7D5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77A4D-D612-48A4-92CF-B29DECA3E2C4}">
      <dsp:nvSpPr>
        <dsp:cNvPr id="0" name=""/>
        <dsp:cNvSpPr/>
      </dsp:nvSpPr>
      <dsp:spPr>
        <a:xfrm>
          <a:off x="45" y="27427"/>
          <a:ext cx="4395996" cy="12470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Conventional Chip Seal</a:t>
          </a:r>
        </a:p>
      </dsp:txBody>
      <dsp:txXfrm>
        <a:off x="45" y="27427"/>
        <a:ext cx="4395996" cy="1247049"/>
      </dsp:txXfrm>
    </dsp:sp>
    <dsp:sp modelId="{931A5A62-2CF2-4FD7-9817-8B321C445033}">
      <dsp:nvSpPr>
        <dsp:cNvPr id="0" name=""/>
        <dsp:cNvSpPr/>
      </dsp:nvSpPr>
      <dsp:spPr>
        <a:xfrm>
          <a:off x="45" y="1274477"/>
          <a:ext cx="4395996" cy="2939895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Jericho Dr.- Double Chip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Williams Path</a:t>
          </a:r>
        </a:p>
      </dsp:txBody>
      <dsp:txXfrm>
        <a:off x="45" y="1274477"/>
        <a:ext cx="4395996" cy="2939895"/>
      </dsp:txXfrm>
    </dsp:sp>
    <dsp:sp modelId="{C5055BA0-BB61-4C92-A9D8-6A92BE8D499D}">
      <dsp:nvSpPr>
        <dsp:cNvPr id="0" name=""/>
        <dsp:cNvSpPr/>
      </dsp:nvSpPr>
      <dsp:spPr>
        <a:xfrm>
          <a:off x="5011482" y="27427"/>
          <a:ext cx="4395996" cy="124704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Crack Seal</a:t>
          </a:r>
        </a:p>
      </dsp:txBody>
      <dsp:txXfrm>
        <a:off x="5011482" y="27427"/>
        <a:ext cx="4395996" cy="1247049"/>
      </dsp:txXfrm>
    </dsp:sp>
    <dsp:sp modelId="{C86604B1-4794-4449-81CC-1FEAB8D7D59F}">
      <dsp:nvSpPr>
        <dsp:cNvPr id="0" name=""/>
        <dsp:cNvSpPr/>
      </dsp:nvSpPr>
      <dsp:spPr>
        <a:xfrm>
          <a:off x="5011482" y="1274477"/>
          <a:ext cx="4395996" cy="29398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All main roads (excluding New Boston). 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baseline="0" dirty="0">
              <a:solidFill>
                <a:srgbClr val="663300"/>
              </a:solidFill>
            </a:rPr>
            <a:t>Brown</a:t>
          </a:r>
          <a:r>
            <a:rPr lang="en-US" sz="3400" kern="1200" dirty="0"/>
            <a:t>, </a:t>
          </a:r>
          <a:r>
            <a:rPr lang="en-US" sz="3400" kern="1200" baseline="0" dirty="0">
              <a:solidFill>
                <a:srgbClr val="FF0000"/>
              </a:solidFill>
            </a:rPr>
            <a:t>Red</a:t>
          </a:r>
          <a:r>
            <a:rPr lang="en-US" sz="3400" kern="1200" dirty="0"/>
            <a:t>, </a:t>
          </a:r>
          <a:r>
            <a:rPr lang="en-US" sz="3400" kern="1200" baseline="0" dirty="0">
              <a:solidFill>
                <a:schemeClr val="accent6">
                  <a:lumMod val="50000"/>
                </a:schemeClr>
              </a:solidFill>
            </a:rPr>
            <a:t>Green</a:t>
          </a:r>
          <a:r>
            <a:rPr lang="en-US" sz="3400" kern="1200" dirty="0"/>
            <a:t> routes by priority</a:t>
          </a:r>
        </a:p>
      </dsp:txBody>
      <dsp:txXfrm>
        <a:off x="5011482" y="1274477"/>
        <a:ext cx="4395996" cy="2939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5A01-7851-605F-12B9-9250186C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C4A94-91DF-BB62-A10C-21CA4F926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0BC0-83C5-3704-5DDA-538F9F6C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EDF39-9D18-DE31-6558-CFC1F498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CD91-CA1B-B3BC-BA3E-DBC2B9A1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9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BDCE-BB85-09BA-1EFB-47D7F964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304EE-6E32-2B5C-6C77-B76D188AB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1B637-E484-BA47-047A-86F8C57A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87706-71D8-14BD-0B46-4F1E2F7AD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1FB0-DCED-0BD1-A98B-96476B43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826DC-3994-061B-9C38-C3B8CF92B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B56CF-8892-94C1-0387-8D9FA638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57DCB-23DF-53C8-48F2-6D2A9E3F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F0D7-8C37-1AD3-2E46-F0B96187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B4801-8D32-9606-D4A4-9951675E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933D-1029-A476-9954-40C658F7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A135E-8D0D-74DB-DF00-ED379286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9EF17-3F5C-951B-A2A6-85689DF7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4A6B4-ABEF-D2C5-634B-3FFC6B51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6AA8-A599-0EB3-E05C-DB10D70F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E8DF-DBF1-CA15-0A24-2E8912C9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6F819-BAFB-C5BE-CF3D-1FF9C819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ED6B6-5D12-979B-FE84-11D1E3E8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88AF6-F290-720D-AA51-C19DC257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BC067-C9AE-3D9E-13B4-DFC80B6D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1053-4DD3-FCA1-839B-C108916E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D4E77-5CA7-FFF9-9B50-95BBB1F5F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FAE52-BDB6-29A3-22CF-81197B0AB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AC696-0F17-809F-ABC9-4914F835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B6FE2-41A5-E066-574A-030EFFF6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9B42-DF55-A934-3132-02E8BBC9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6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429E-2F34-3202-CB3F-C16FBE64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CE98E-FA40-10F3-F602-FBEAD55AE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9FB75-1D7A-1E87-FED7-B5829E21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91ED4-68D0-CD43-A36C-02EA1E1FC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AAA1C-E065-8376-6B18-7222F36CF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37838-134E-AA0D-FCF4-863BBCB1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8E577-C02C-E291-42C8-7F757ED0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5926C-3759-1C74-9E40-4057DB68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2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71B98-C971-D5B3-28C1-D19AE110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9C432-78BE-2191-136B-4AC0252B3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D862C-0485-8460-5086-27B7BE44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5C8B-29E1-8649-B7B5-ECCB425D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AB19A-BE03-B31B-5052-858986F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251CF-2AD8-B791-AA43-666257E1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BC8F7-363F-8141-5135-AC5EBC34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8C2D-8957-CD65-F028-1F92EE7D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A35E6-AF30-A67E-70B4-5D18BB99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1C27-F183-DFFD-86C6-8CE1D6850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330E9-57D3-7F80-D532-6782C2D5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209F2-40C7-D656-107B-AA60A0E4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47E5-6C57-8BF5-97C7-805306FE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8491-EB2E-3709-CECB-E9BA77E1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BB056-1CA4-C561-A08A-743FAA74E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3CF0D-00B8-8456-38BA-021640807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68CA4-3A34-A90D-5B3F-98639F7E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26E49-9AFA-1D3A-48D2-23B1C84C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7E97A-7716-760E-E1B7-31E9651C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6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E80C4-A2C4-B986-C36C-A8739EA3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E0059-9B57-B5CC-FA47-FBC60BAAF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48FF-0BE1-6941-39EA-3A27E82C5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44E0-ED3A-47D0-BDB2-CD5CFBA2723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3654B-6E1B-7872-6031-AB56ECD17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EABDC-ECDB-CD47-9CA8-C9410234A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858F-9D43-49F5-8D51-D041EC53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8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ew from top of a car speeding along a bridge">
            <a:extLst>
              <a:ext uri="{FF2B5EF4-FFF2-40B4-BE49-F238E27FC236}">
                <a16:creationId xmlns:a16="http://schemas.microsoft.com/office/drawing/2014/main" id="{348D65EF-08F3-D99E-99E3-B7C81A4C0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819" b="121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7BCF43-9150-4B21-BCAA-28E6BE223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Kingston Roads 2023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0E22C-6B92-7F15-6B7D-332AEFFF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Kingston Public Works</a:t>
            </a:r>
          </a:p>
          <a:p>
            <a:r>
              <a:rPr lang="en-US">
                <a:solidFill>
                  <a:srgbClr val="FFFFFF"/>
                </a:solidFill>
              </a:rPr>
              <a:t>15May2023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51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CB9E58-D350-5983-AE37-8F2BA8D8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Asphalt Hot Box	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5DC36B-01BA-8AD0-F0EA-9785085019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543174"/>
            <a:ext cx="5753102" cy="43148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27096CC-2E0B-399C-39CD-098AEED47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2400304"/>
            <a:ext cx="4457702" cy="3441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Allows for repair work in multiple locations at different times.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Millings can be recycled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Pot hole repairs that last any time of year</a:t>
            </a:r>
          </a:p>
        </p:txBody>
      </p:sp>
    </p:spTree>
    <p:extLst>
      <p:ext uri="{BB962C8B-B14F-4D97-AF65-F5344CB8AC3E}">
        <p14:creationId xmlns:p14="http://schemas.microsoft.com/office/powerpoint/2010/main" val="150674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F3EB-EA0D-F9BA-F939-ACC6C756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Conventional Chip Seal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A6DF46-2069-4D40-36F7-7E4E9C25FB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197988"/>
            <a:ext cx="5753102" cy="46600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29BBD-3D6D-8DBA-53D1-D939FB490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8900" y="2400304"/>
            <a:ext cx="4457702" cy="3441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Waterproofs and seals pavement, including small cracks and imperfections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Protects existing surface from traffic wear and improves skid resistance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Quick construction process minimizes traffic disruption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Single chip seal approximately 1/3 the cost of shim and overlay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5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E2D33-7691-45A2-538C-4CDA38A2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Asphalt Rubber SAM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C362B5-A987-B062-DE6D-E00FBA604B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346" y="1835283"/>
            <a:ext cx="5666547" cy="31874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9409C-6B2C-109B-A4F3-463D95C99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Waterproofs and seals pavement, including small cracks and imperfections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Highly resistant to reflective cracking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Protects existing surface from traffic wear and improves skid resistance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More expensive than chip seal but better for heavier traffic</a:t>
            </a:r>
          </a:p>
          <a:p>
            <a:r>
              <a:rPr lang="en-US" sz="2000" dirty="0">
                <a:solidFill>
                  <a:schemeClr val="bg1"/>
                </a:solidFill>
              </a:rPr>
              <a:t>Approximately 2/3 the cost of shim and overlay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76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1A0A89-75F3-9B41-AB2B-1B598C99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923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Town Route Map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34BB156-117B-C426-35C1-D56E60776B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805427"/>
              </p:ext>
            </p:extLst>
          </p:nvPr>
        </p:nvGraphicFramePr>
        <p:xfrm>
          <a:off x="-1" y="0"/>
          <a:ext cx="12126897" cy="72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326880" imgH="6034757" progId="Acrobat.Document.DC">
                  <p:embed/>
                </p:oleObj>
              </mc:Choice>
              <mc:Fallback>
                <p:oleObj name="Acrobat Document" r:id="rId2" imgW="9326880" imgH="60347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26897" cy="72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49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0D2C6-A850-9C4A-F788-D78C1D3E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2023 Proposed Work- Shim and Overlay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0521C-E1FE-73BC-2BA4-5A2487427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0" y="2400304"/>
            <a:ext cx="4457702" cy="344169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Green Route: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Grandview Terrace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Pheasant Run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Red Gate Dr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Fieldstone Dr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South Rd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Crawley Falls 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43C52-5C2D-C289-7AAE-CBD1649B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51" y="3267520"/>
            <a:ext cx="5072750" cy="29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19B4C-F5B7-D873-4365-4A4A36F1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669925"/>
            <a:ext cx="4635609" cy="1325563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2023 Proposed Work- Shim and Overlay</a:t>
            </a:r>
          </a:p>
        </p:txBody>
      </p: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80B8-00C4-B70F-DA55-B0BF387E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9" y="2400304"/>
            <a:ext cx="4635609" cy="3441692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Grey Route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Colby Rd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Rams Way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Beaver Pond Rd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Hemlock Rd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Morning Dove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Robin Ln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 err="1">
                <a:solidFill>
                  <a:schemeClr val="bg1"/>
                </a:solidFill>
              </a:rPr>
              <a:t>Doore</a:t>
            </a:r>
            <a:r>
              <a:rPr lang="en-US" sz="3200" dirty="0">
                <a:solidFill>
                  <a:schemeClr val="bg1"/>
                </a:solidFill>
              </a:rPr>
              <a:t> ****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5904E-068F-F1A9-6FBF-AB426BCC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33" y="1332706"/>
            <a:ext cx="4580297" cy="34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2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2D6D0-FBF9-34A1-7FD7-FAC4FE52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2023 Work- Chip &amp; Crack Seal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2CF18B-EEA2-8949-B13E-F3D335038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53732"/>
              </p:ext>
            </p:extLst>
          </p:nvPr>
        </p:nvGraphicFramePr>
        <p:xfrm>
          <a:off x="1392238" y="1715407"/>
          <a:ext cx="9407525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7645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5FDCF292-FDD1-B3BE-A0B6-629BDA9BA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62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E24C-56CA-E9F6-EAD4-CAB51490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25932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s and trails of vehicles circulating along a mountain road">
            <a:extLst>
              <a:ext uri="{FF2B5EF4-FFF2-40B4-BE49-F238E27FC236}">
                <a16:creationId xmlns:a16="http://schemas.microsoft.com/office/drawing/2014/main" id="{6D718C6F-B48B-C977-2527-3E3B92C8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290" b="17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C1930-9528-CF88-1350-6105283E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B5B8-DAB4-254D-19AF-7EAC123B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Our Roads</a:t>
            </a:r>
          </a:p>
          <a:p>
            <a:r>
              <a:rPr lang="en-US" dirty="0">
                <a:solidFill>
                  <a:srgbClr val="FFFFFF"/>
                </a:solidFill>
              </a:rPr>
              <a:t>Current Practice</a:t>
            </a:r>
          </a:p>
          <a:p>
            <a:r>
              <a:rPr lang="en-US" dirty="0">
                <a:solidFill>
                  <a:srgbClr val="FFFFFF"/>
                </a:solidFill>
              </a:rPr>
              <a:t>Pavement Preservation vs. Paving</a:t>
            </a:r>
          </a:p>
          <a:p>
            <a:r>
              <a:rPr lang="en-US" dirty="0">
                <a:solidFill>
                  <a:srgbClr val="FFFFFF"/>
                </a:solidFill>
              </a:rPr>
              <a:t>Asphalt Processing</a:t>
            </a:r>
          </a:p>
          <a:p>
            <a:r>
              <a:rPr lang="en-US" dirty="0">
                <a:solidFill>
                  <a:srgbClr val="FFFFFF"/>
                </a:solidFill>
              </a:rPr>
              <a:t>Existing and Proposed Treatments</a:t>
            </a:r>
          </a:p>
          <a:p>
            <a:r>
              <a:rPr lang="en-US" dirty="0">
                <a:solidFill>
                  <a:srgbClr val="FFFFFF"/>
                </a:solidFill>
              </a:rPr>
              <a:t>Town Route Map</a:t>
            </a:r>
          </a:p>
          <a:p>
            <a:r>
              <a:rPr lang="en-US" dirty="0">
                <a:solidFill>
                  <a:srgbClr val="FFFFFF"/>
                </a:solidFill>
              </a:rPr>
              <a:t>2023 Work Proposal</a:t>
            </a:r>
          </a:p>
          <a:p>
            <a:r>
              <a:rPr lang="en-US" dirty="0">
                <a:solidFill>
                  <a:srgbClr val="FFFFFF"/>
                </a:solidFill>
              </a:rPr>
              <a:t>Questions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81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4B0F4-1A43-92AD-7948-D0FE7F3F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Our Roads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6AF4-68A4-8A77-8B28-F509E8AF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122 Lane Miles of Road</a:t>
            </a:r>
          </a:p>
          <a:p>
            <a:r>
              <a:rPr lang="en-US" sz="2000" dirty="0">
                <a:solidFill>
                  <a:schemeClr val="bg1"/>
                </a:solidFill>
              </a:rPr>
              <a:t>Typically, a “worst first” approach by geographical area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Shim and Overlay as the primary method of paving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Asphalt has gone from$61/T in 2020 to $82/T in 2022 (35% increase)</a:t>
            </a:r>
          </a:p>
          <a:p>
            <a:r>
              <a:rPr lang="en-US" sz="2000" dirty="0">
                <a:solidFill>
                  <a:schemeClr val="bg1"/>
                </a:solidFill>
              </a:rPr>
              <a:t>Average lifespan of 10-15 years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Alternative pavement preservation techniques can extend this by many years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3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FF8D2-7018-280E-AD84-59FA7EFC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Non-Paving work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FC52F-5FBC-9045-EC8A-799BB03AE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Tree Trimming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Ditching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Culvert work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Undermined area restoration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Engineering and Permitting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More….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Striping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Shoulder gravel</a:t>
            </a:r>
          </a:p>
          <a:p>
            <a:r>
              <a:rPr lang="en-US" sz="2000" dirty="0">
                <a:solidFill>
                  <a:schemeClr val="bg1"/>
                </a:solidFill>
              </a:rPr>
              <a:t>Driveway leveling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outdoor, tree, sky, yellow&#10;&#10;Description automatically generated">
            <a:extLst>
              <a:ext uri="{FF2B5EF4-FFF2-40B4-BE49-F238E27FC236}">
                <a16:creationId xmlns:a16="http://schemas.microsoft.com/office/drawing/2014/main" id="{7AD3E5CC-A615-7018-429C-547664F55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0585A-061F-1043-524B-E0BD61D6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Shim and Overlay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5AAA8-F11C-3E27-3591-3F8C63752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Restore road profile (does not need to be full width)</a:t>
            </a:r>
          </a:p>
          <a:p>
            <a:r>
              <a:rPr lang="en-US" sz="2000">
                <a:solidFill>
                  <a:schemeClr val="bg1"/>
                </a:solidFill>
              </a:rPr>
              <a:t>Wheel rutting</a:t>
            </a:r>
          </a:p>
          <a:p>
            <a:r>
              <a:rPr lang="en-US" sz="2000">
                <a:solidFill>
                  <a:schemeClr val="bg1"/>
                </a:solidFill>
              </a:rPr>
              <a:t>Improve roadway drainage</a:t>
            </a:r>
          </a:p>
          <a:p>
            <a:r>
              <a:rPr lang="en-US" sz="2000">
                <a:solidFill>
                  <a:schemeClr val="bg1"/>
                </a:solidFill>
              </a:rPr>
              <a:t>Aged patches</a:t>
            </a:r>
          </a:p>
          <a:p>
            <a:r>
              <a:rPr lang="en-US" sz="2000">
                <a:solidFill>
                  <a:schemeClr val="bg1"/>
                </a:solidFill>
              </a:rPr>
              <a:t>Edge repairs</a:t>
            </a:r>
          </a:p>
          <a:p>
            <a:r>
              <a:rPr lang="en-US" sz="2000">
                <a:solidFill>
                  <a:schemeClr val="bg1"/>
                </a:solidFill>
              </a:rPr>
              <a:t>Minor depressions</a:t>
            </a:r>
          </a:p>
          <a:p>
            <a:r>
              <a:rPr lang="en-US" sz="2000">
                <a:solidFill>
                  <a:schemeClr val="bg1"/>
                </a:solidFill>
              </a:rPr>
              <a:t>Raveled pavement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44DD0-6204-F611-317E-374924647A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332" r="17698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33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038DF-7D66-694B-0505-DF9B260D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Life Cycle Costs of Pavement- $1 vs. $9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B35C19-3BA1-F838-6FED-50AD4CB0B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663" y="1675227"/>
            <a:ext cx="874467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0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83801-31A0-AC27-E856-B995D5F7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They don’t make it like they used to….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B37AA6-EDC2-F045-1FEC-F3C7FCE52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287" y="1675227"/>
            <a:ext cx="627742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4D03D-1926-0021-A4AF-D86F851E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Truck Mounted Shoulder Gravel Attachments: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92F3-BAFA-BA2D-AFCD-BCD8A2C0A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-Can reinforce worn or washed-out areas to minimize failure on road edges.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-$7,000 cost for two trucks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-Would have saved $21,000 on last years paving and been done immediately.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Shouldr Gravel">
            <a:hlinkClick r:id="" action="ppaction://media"/>
            <a:extLst>
              <a:ext uri="{FF2B5EF4-FFF2-40B4-BE49-F238E27FC236}">
                <a16:creationId xmlns:a16="http://schemas.microsoft.com/office/drawing/2014/main" id="{B0635F23-922C-3CD8-E940-FD37A55C5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367" y="-6"/>
            <a:ext cx="3857623" cy="685799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078EB-E4F6-B15D-082F-B0D0D69C7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8" r="-2" b="37614"/>
          <a:stretch/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8CE2C-D9FC-6519-9C7E-F14F2433E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0" r="-2" b="8838"/>
          <a:stretch/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151AD-2EC8-4B6F-1A67-FFE6DD59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70" y="910431"/>
            <a:ext cx="4292162" cy="146645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Crack Sealing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096A9-0ECB-992A-A94B-D181D171E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70" y="2492080"/>
            <a:ext cx="4292162" cy="301584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Seals moisture out of existing pavement and base materials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Helps to prevent additional cracking and pavement distress caused by  moisture damage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Significant improvements when combined with other treatments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Biggest ROI for holding current conditions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42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89E5059CF55E419794178BF8743D8D" ma:contentTypeVersion="2" ma:contentTypeDescription="Create a new document." ma:contentTypeScope="" ma:versionID="2db8ea3e16cba908a0c171543f4ef0a1">
  <xsd:schema xmlns:xsd="http://www.w3.org/2001/XMLSchema" xmlns:xs="http://www.w3.org/2001/XMLSchema" xmlns:p="http://schemas.microsoft.com/office/2006/metadata/properties" xmlns:ns3="821e0972-0864-44ee-b5f9-ab11dae85fc3" targetNamespace="http://schemas.microsoft.com/office/2006/metadata/properties" ma:root="true" ma:fieldsID="3aeb79a91eed197f1a0b1f82ff2a214f" ns3:_="">
    <xsd:import namespace="821e0972-0864-44ee-b5f9-ab11dae85f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1e0972-0864-44ee-b5f9-ab11dae85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5447B4-61CC-4A07-A089-492BDEF2E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1e0972-0864-44ee-b5f9-ab11dae85f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9DD293-4CAB-4995-A1FB-36459F2AC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16FA14-10EB-45F6-94D0-41409518E12B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821e0972-0864-44ee-b5f9-ab11dae85fc3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14195</TotalTime>
  <Words>445</Words>
  <Application>Microsoft Office PowerPoint</Application>
  <PresentationFormat>Widescreen</PresentationFormat>
  <Paragraphs>97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Adobe Acrobat Document</vt:lpstr>
      <vt:lpstr>Kingston Roads 2023 and Beyond</vt:lpstr>
      <vt:lpstr>Agenda</vt:lpstr>
      <vt:lpstr>Our Roads </vt:lpstr>
      <vt:lpstr>Non-Paving work</vt:lpstr>
      <vt:lpstr>Shim and Overlay</vt:lpstr>
      <vt:lpstr>Life Cycle Costs of Pavement- $1 vs. $9</vt:lpstr>
      <vt:lpstr>They don’t make it like they used to….</vt:lpstr>
      <vt:lpstr>Truck Mounted Shoulder Gravel Attachments:</vt:lpstr>
      <vt:lpstr>Crack Sealing</vt:lpstr>
      <vt:lpstr>Asphalt Hot Box </vt:lpstr>
      <vt:lpstr>Conventional Chip Seal  </vt:lpstr>
      <vt:lpstr>Asphalt Rubber SAM</vt:lpstr>
      <vt:lpstr>Town Route Map</vt:lpstr>
      <vt:lpstr>2023 Proposed Work- Shim and Overlay</vt:lpstr>
      <vt:lpstr>2023 Proposed Work- Shim and Overlay</vt:lpstr>
      <vt:lpstr>2023 Work- Chip &amp; Crack Seal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Kingston Roads 2023 and Beyond</dc:title>
  <dc:creator>Phillip Coombs</dc:creator>
  <cp:lastModifiedBy>Phillip Coombs</cp:lastModifiedBy>
  <cp:revision>2</cp:revision>
  <cp:lastPrinted>2023-05-15T22:06:55Z</cp:lastPrinted>
  <dcterms:created xsi:type="dcterms:W3CDTF">2023-05-15T14:43:21Z</dcterms:created>
  <dcterms:modified xsi:type="dcterms:W3CDTF">2023-05-25T11:18:40Z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0x0101001789E5059CF55E419794178BF8743D8D</vt:lpwstr>
  </property>
</Properties>
</file>